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795" r:id="rId2"/>
    <p:sldId id="4775" r:id="rId3"/>
    <p:sldId id="4810" r:id="rId4"/>
    <p:sldId id="4808" r:id="rId5"/>
    <p:sldId id="4811" r:id="rId6"/>
    <p:sldId id="4812" r:id="rId7"/>
    <p:sldId id="4813" r:id="rId8"/>
    <p:sldId id="4814" r:id="rId9"/>
    <p:sldId id="4815" r:id="rId10"/>
    <p:sldId id="4816" r:id="rId11"/>
    <p:sldId id="4817" r:id="rId12"/>
    <p:sldId id="4818" r:id="rId13"/>
    <p:sldId id="4819" r:id="rId14"/>
    <p:sldId id="257" r:id="rId15"/>
    <p:sldId id="258" r:id="rId16"/>
    <p:sldId id="266" r:id="rId17"/>
    <p:sldId id="259" r:id="rId18"/>
    <p:sldId id="260" r:id="rId19"/>
    <p:sldId id="264" r:id="rId20"/>
    <p:sldId id="261" r:id="rId21"/>
    <p:sldId id="267" r:id="rId22"/>
    <p:sldId id="262" r:id="rId23"/>
    <p:sldId id="263" r:id="rId24"/>
    <p:sldId id="4783" r:id="rId25"/>
    <p:sldId id="4788" r:id="rId26"/>
    <p:sldId id="4789" r:id="rId27"/>
    <p:sldId id="4790" r:id="rId28"/>
    <p:sldId id="4791" r:id="rId29"/>
    <p:sldId id="4792" r:id="rId30"/>
    <p:sldId id="4793" r:id="rId31"/>
    <p:sldId id="4794" r:id="rId32"/>
    <p:sldId id="4820" r:id="rId33"/>
    <p:sldId id="4821" r:id="rId34"/>
    <p:sldId id="4822" r:id="rId35"/>
    <p:sldId id="4823" r:id="rId36"/>
    <p:sldId id="4824" r:id="rId37"/>
    <p:sldId id="4825" r:id="rId38"/>
    <p:sldId id="482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u  Jindal" userId="d9ec3bc4-ed8f-451f-b671-f5ff93217273" providerId="ADAL" clId="{B3CFB646-CC54-4086-913E-96009CED5E6B}"/>
    <pc:docChg chg="delSld">
      <pc:chgData name="Renu  Jindal" userId="d9ec3bc4-ed8f-451f-b671-f5ff93217273" providerId="ADAL" clId="{B3CFB646-CC54-4086-913E-96009CED5E6B}" dt="2025-11-21T11:27:37.607" v="0" actId="2696"/>
      <pc:docMkLst>
        <pc:docMk/>
      </pc:docMkLst>
      <pc:sldChg chg="del">
        <pc:chgData name="Renu  Jindal" userId="d9ec3bc4-ed8f-451f-b671-f5ff93217273" providerId="ADAL" clId="{B3CFB646-CC54-4086-913E-96009CED5E6B}" dt="2025-11-21T11:27:37.607" v="0" actId="2696"/>
        <pc:sldMkLst>
          <pc:docMk/>
          <pc:sldMk cId="2828248192"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B1801-418D-44A9-ACBC-59D169008084}" type="datetimeFigureOut">
              <a:rPr lang="en-IN" smtClean="0"/>
              <a:t>21-11-2025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C044E-EA12-46C5-A34B-C7B7BBE6CE2D}" type="slidenum">
              <a:rPr lang="en-IN" smtClean="0"/>
              <a:t>‹#›</a:t>
            </a:fld>
            <a:endParaRPr lang="en-IN"/>
          </a:p>
        </p:txBody>
      </p:sp>
    </p:spTree>
    <p:extLst>
      <p:ext uri="{BB962C8B-B14F-4D97-AF65-F5344CB8AC3E}">
        <p14:creationId xmlns:p14="http://schemas.microsoft.com/office/powerpoint/2010/main" val="3244064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2</a:t>
            </a:fld>
            <a:endParaRPr lang="en-GB" dirty="0"/>
          </a:p>
        </p:txBody>
      </p:sp>
    </p:spTree>
    <p:extLst>
      <p:ext uri="{BB962C8B-B14F-4D97-AF65-F5344CB8AC3E}">
        <p14:creationId xmlns:p14="http://schemas.microsoft.com/office/powerpoint/2010/main" val="4027838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22</a:t>
            </a:fld>
            <a:endParaRPr lang="en-GB" dirty="0"/>
          </a:p>
        </p:txBody>
      </p:sp>
    </p:spTree>
    <p:extLst>
      <p:ext uri="{BB962C8B-B14F-4D97-AF65-F5344CB8AC3E}">
        <p14:creationId xmlns:p14="http://schemas.microsoft.com/office/powerpoint/2010/main" val="3632599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23</a:t>
            </a:fld>
            <a:endParaRPr lang="en-GB" dirty="0"/>
          </a:p>
        </p:txBody>
      </p:sp>
    </p:spTree>
    <p:extLst>
      <p:ext uri="{BB962C8B-B14F-4D97-AF65-F5344CB8AC3E}">
        <p14:creationId xmlns:p14="http://schemas.microsoft.com/office/powerpoint/2010/main" val="2171036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33</a:t>
            </a:fld>
            <a:endParaRPr lang="en-GB" dirty="0"/>
          </a:p>
        </p:txBody>
      </p:sp>
    </p:spTree>
    <p:extLst>
      <p:ext uri="{BB962C8B-B14F-4D97-AF65-F5344CB8AC3E}">
        <p14:creationId xmlns:p14="http://schemas.microsoft.com/office/powerpoint/2010/main" val="3820312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34</a:t>
            </a:fld>
            <a:endParaRPr lang="en-GB" dirty="0"/>
          </a:p>
        </p:txBody>
      </p:sp>
    </p:spTree>
    <p:extLst>
      <p:ext uri="{BB962C8B-B14F-4D97-AF65-F5344CB8AC3E}">
        <p14:creationId xmlns:p14="http://schemas.microsoft.com/office/powerpoint/2010/main" val="1558294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35</a:t>
            </a:fld>
            <a:endParaRPr lang="en-GB" dirty="0"/>
          </a:p>
        </p:txBody>
      </p:sp>
    </p:spTree>
    <p:extLst>
      <p:ext uri="{BB962C8B-B14F-4D97-AF65-F5344CB8AC3E}">
        <p14:creationId xmlns:p14="http://schemas.microsoft.com/office/powerpoint/2010/main" val="3363566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36</a:t>
            </a:fld>
            <a:endParaRPr lang="en-GB" dirty="0"/>
          </a:p>
        </p:txBody>
      </p:sp>
    </p:spTree>
    <p:extLst>
      <p:ext uri="{BB962C8B-B14F-4D97-AF65-F5344CB8AC3E}">
        <p14:creationId xmlns:p14="http://schemas.microsoft.com/office/powerpoint/2010/main" val="355550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37</a:t>
            </a:fld>
            <a:endParaRPr lang="en-GB" dirty="0"/>
          </a:p>
        </p:txBody>
      </p:sp>
    </p:spTree>
    <p:extLst>
      <p:ext uri="{BB962C8B-B14F-4D97-AF65-F5344CB8AC3E}">
        <p14:creationId xmlns:p14="http://schemas.microsoft.com/office/powerpoint/2010/main" val="3045219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38</a:t>
            </a:fld>
            <a:endParaRPr lang="en-GB" dirty="0"/>
          </a:p>
        </p:txBody>
      </p:sp>
    </p:spTree>
    <p:extLst>
      <p:ext uri="{BB962C8B-B14F-4D97-AF65-F5344CB8AC3E}">
        <p14:creationId xmlns:p14="http://schemas.microsoft.com/office/powerpoint/2010/main" val="411961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A001-19D2-AB32-1CD6-3577F2FC5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40224-6139-9C21-BF46-04D55F546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ADA60-BB40-3EA3-94A8-E4F40E18D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AEF2C0-B2B6-000B-34A3-E85D80105756}"/>
              </a:ext>
            </a:extLst>
          </p:cNvPr>
          <p:cNvSpPr>
            <a:spLocks noGrp="1"/>
          </p:cNvSpPr>
          <p:nvPr>
            <p:ph type="sldNum" sz="quarter" idx="5"/>
          </p:nvPr>
        </p:nvSpPr>
        <p:spPr/>
        <p:txBody>
          <a:bodyPr/>
          <a:lstStyle/>
          <a:p>
            <a:fld id="{4169D07A-98AC-4408-9A87-677237176D46}" type="slidenum">
              <a:rPr lang="en-GB" smtClean="0"/>
              <a:t>4</a:t>
            </a:fld>
            <a:endParaRPr lang="en-GB" dirty="0"/>
          </a:p>
        </p:txBody>
      </p:sp>
    </p:spTree>
    <p:extLst>
      <p:ext uri="{BB962C8B-B14F-4D97-AF65-F5344CB8AC3E}">
        <p14:creationId xmlns:p14="http://schemas.microsoft.com/office/powerpoint/2010/main" val="241050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15</a:t>
            </a:fld>
            <a:endParaRPr lang="en-GB" dirty="0"/>
          </a:p>
        </p:txBody>
      </p:sp>
    </p:spTree>
    <p:extLst>
      <p:ext uri="{BB962C8B-B14F-4D97-AF65-F5344CB8AC3E}">
        <p14:creationId xmlns:p14="http://schemas.microsoft.com/office/powerpoint/2010/main" val="621851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0DC14-6F16-2340-60D4-8A80A276B0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E5484-1EB8-0C59-2AC4-E9A0F3D44A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87A14-E43B-9F3D-B739-DDF5F07C2E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137AC8-8D03-C65A-286E-AAC26CA656CC}"/>
              </a:ext>
            </a:extLst>
          </p:cNvPr>
          <p:cNvSpPr>
            <a:spLocks noGrp="1"/>
          </p:cNvSpPr>
          <p:nvPr>
            <p:ph type="sldNum" sz="quarter" idx="5"/>
          </p:nvPr>
        </p:nvSpPr>
        <p:spPr/>
        <p:txBody>
          <a:bodyPr/>
          <a:lstStyle/>
          <a:p>
            <a:fld id="{4169D07A-98AC-4408-9A87-677237176D46}" type="slidenum">
              <a:rPr lang="en-GB" smtClean="0"/>
              <a:t>16</a:t>
            </a:fld>
            <a:endParaRPr lang="en-GB" dirty="0"/>
          </a:p>
        </p:txBody>
      </p:sp>
    </p:spTree>
    <p:extLst>
      <p:ext uri="{BB962C8B-B14F-4D97-AF65-F5344CB8AC3E}">
        <p14:creationId xmlns:p14="http://schemas.microsoft.com/office/powerpoint/2010/main" val="3969564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17</a:t>
            </a:fld>
            <a:endParaRPr lang="en-GB" dirty="0"/>
          </a:p>
        </p:txBody>
      </p:sp>
    </p:spTree>
    <p:extLst>
      <p:ext uri="{BB962C8B-B14F-4D97-AF65-F5344CB8AC3E}">
        <p14:creationId xmlns:p14="http://schemas.microsoft.com/office/powerpoint/2010/main" val="67376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18</a:t>
            </a:fld>
            <a:endParaRPr lang="en-GB" dirty="0"/>
          </a:p>
        </p:txBody>
      </p:sp>
    </p:spTree>
    <p:extLst>
      <p:ext uri="{BB962C8B-B14F-4D97-AF65-F5344CB8AC3E}">
        <p14:creationId xmlns:p14="http://schemas.microsoft.com/office/powerpoint/2010/main" val="3519551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19</a:t>
            </a:fld>
            <a:endParaRPr lang="en-GB" dirty="0"/>
          </a:p>
        </p:txBody>
      </p:sp>
    </p:spTree>
    <p:extLst>
      <p:ext uri="{BB962C8B-B14F-4D97-AF65-F5344CB8AC3E}">
        <p14:creationId xmlns:p14="http://schemas.microsoft.com/office/powerpoint/2010/main" val="4199877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69D07A-98AC-4408-9A87-677237176D46}" type="slidenum">
              <a:rPr lang="en-GB" smtClean="0"/>
              <a:t>20</a:t>
            </a:fld>
            <a:endParaRPr lang="en-GB" dirty="0"/>
          </a:p>
        </p:txBody>
      </p:sp>
    </p:spTree>
    <p:extLst>
      <p:ext uri="{BB962C8B-B14F-4D97-AF65-F5344CB8AC3E}">
        <p14:creationId xmlns:p14="http://schemas.microsoft.com/office/powerpoint/2010/main" val="1537846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8D64F-90D5-7EB6-E048-F496E79B6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95A8C4-AC15-4151-27D5-47E551CC3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B1FA5B-072B-33EF-D6DD-CC1959CBE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0EED34-CA38-5F4F-F2E4-36809DA00A9D}"/>
              </a:ext>
            </a:extLst>
          </p:cNvPr>
          <p:cNvSpPr>
            <a:spLocks noGrp="1"/>
          </p:cNvSpPr>
          <p:nvPr>
            <p:ph type="sldNum" sz="quarter" idx="5"/>
          </p:nvPr>
        </p:nvSpPr>
        <p:spPr/>
        <p:txBody>
          <a:bodyPr/>
          <a:lstStyle/>
          <a:p>
            <a:fld id="{4169D07A-98AC-4408-9A87-677237176D46}" type="slidenum">
              <a:rPr lang="en-GB" smtClean="0"/>
              <a:t>21</a:t>
            </a:fld>
            <a:endParaRPr lang="en-GB" dirty="0"/>
          </a:p>
        </p:txBody>
      </p:sp>
    </p:spTree>
    <p:extLst>
      <p:ext uri="{BB962C8B-B14F-4D97-AF65-F5344CB8AC3E}">
        <p14:creationId xmlns:p14="http://schemas.microsoft.com/office/powerpoint/2010/main" val="326959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4F3E2-93C9-6928-E8F2-79EEB219BB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1FDE371-840B-4F17-FBE8-DE1C48020A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CAEF57-7744-D172-A679-E51B244914A0}"/>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B6A593FE-1B3A-AD25-DD85-AAD5B322CB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45DA4C-5529-2416-ABCA-067F798F5C03}"/>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2185930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E3E6-1588-DD9D-96FD-C775AF0D3B9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DE7378-7CD3-0DD8-C64D-7B832AB942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D7270D-B91B-B1A8-A2C3-047F97D46A86}"/>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1F79FB46-6644-C176-50ED-E4E87C1B2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C4605A-B203-98CE-0516-BC7F4FCE048E}"/>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2309039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105298-3F55-587D-B260-5F185DEF8F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551E04-44C1-33B1-19C7-6033487094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7FBFBC-5333-A501-D638-4CB486542CC1}"/>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A7A27D4A-8AA0-1688-6806-17A3E8EB2C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10DF4-56E6-299A-EF22-A566915F0DB8}"/>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1504065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age - Yellow - Client Logo">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curved lines&#10;&#10;AI-generated content may be incorrect.">
            <a:extLst>
              <a:ext uri="{FF2B5EF4-FFF2-40B4-BE49-F238E27FC236}">
                <a16:creationId xmlns:a16="http://schemas.microsoft.com/office/drawing/2014/main" id="{B73DC436-C430-1491-E846-E1D25FC0680F}"/>
              </a:ext>
            </a:extLst>
          </p:cNvPr>
          <p:cNvPicPr>
            <a:picLocks noChangeAspect="1"/>
          </p:cNvPicPr>
          <p:nvPr userDrawn="1"/>
        </p:nvPicPr>
        <p:blipFill>
          <a:blip r:embed="rId2"/>
          <a:stretch>
            <a:fillRect/>
          </a:stretch>
        </p:blipFill>
        <p:spPr>
          <a:xfrm>
            <a:off x="1" y="0"/>
            <a:ext cx="12226183" cy="6858000"/>
          </a:xfrm>
          <a:prstGeom prst="rect">
            <a:avLst/>
          </a:prstGeom>
        </p:spPr>
      </p:pic>
      <p:sp>
        <p:nvSpPr>
          <p:cNvPr id="18" name="Text Placeholder 17"/>
          <p:cNvSpPr>
            <a:spLocks noGrp="1"/>
          </p:cNvSpPr>
          <p:nvPr>
            <p:ph type="body" sz="quarter" idx="11" hasCustomPrompt="1"/>
          </p:nvPr>
        </p:nvSpPr>
        <p:spPr>
          <a:xfrm>
            <a:off x="3630086" y="3705443"/>
            <a:ext cx="4931833" cy="270988"/>
          </a:xfrm>
          <a:prstGeom prst="rect">
            <a:avLst/>
          </a:prstGeom>
        </p:spPr>
        <p:txBody>
          <a:bodyPr lIns="0" tIns="0" rIns="0" bIns="0"/>
          <a:lstStyle>
            <a:lvl1pPr marL="0" indent="0" algn="ctr">
              <a:lnSpc>
                <a:spcPct val="100000"/>
              </a:lnSpc>
              <a:buNone/>
              <a:defRPr sz="1333" b="0" i="0" spc="267" baseline="0">
                <a:solidFill>
                  <a:schemeClr val="tx1"/>
                </a:solidFill>
                <a:latin typeface="Arial" charset="0"/>
                <a:ea typeface="Arial" charset="0"/>
                <a:cs typeface="Arial" charset="0"/>
              </a:defRPr>
            </a:lvl1pPr>
            <a:lvl2pPr marL="372515"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2pPr>
            <a:lvl3pPr marL="755612"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3pPr>
            <a:lvl4pPr marL="1130244"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4pPr>
            <a:lvl5pPr marL="1443495"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dirty="0"/>
              <a:t>PRESENTATION DATE</a:t>
            </a:r>
          </a:p>
        </p:txBody>
      </p:sp>
      <p:cxnSp>
        <p:nvCxnSpPr>
          <p:cNvPr id="10" name="Straight Connector 9"/>
          <p:cNvCxnSpPr/>
          <p:nvPr userDrawn="1"/>
        </p:nvCxnSpPr>
        <p:spPr>
          <a:xfrm>
            <a:off x="-34183" y="8110409"/>
            <a:ext cx="12260365" cy="0"/>
          </a:xfrm>
          <a:prstGeom prst="line">
            <a:avLst/>
          </a:prstGeom>
          <a:ln w="6350" cap="flat" cmpd="sng" algn="ctr">
            <a:solidFill>
              <a:schemeClr val="accent5">
                <a:alpha val="1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hasCustomPrompt="1"/>
          </p:nvPr>
        </p:nvSpPr>
        <p:spPr>
          <a:xfrm>
            <a:off x="765173" y="2215092"/>
            <a:ext cx="10611576" cy="732869"/>
          </a:xfrm>
          <a:prstGeom prst="rect">
            <a:avLst/>
          </a:prstGeom>
        </p:spPr>
        <p:txBody>
          <a:bodyPr lIns="0" tIns="0" rIns="0" bIns="0" anchor="ctr" anchorCtr="0"/>
          <a:lstStyle>
            <a:lvl1pPr algn="ctr">
              <a:defRPr sz="4800" b="1" i="0">
                <a:solidFill>
                  <a:schemeClr val="bg1"/>
                </a:solidFill>
                <a:latin typeface="Arial" charset="0"/>
                <a:ea typeface="Arial" charset="0"/>
                <a:cs typeface="Arial" charset="0"/>
              </a:defRPr>
            </a:lvl1pPr>
          </a:lstStyle>
          <a:p>
            <a:r>
              <a:rPr lang="en-US" dirty="0"/>
              <a:t>Presentation Title</a:t>
            </a:r>
            <a:endParaRPr lang="en-GB" dirty="0"/>
          </a:p>
        </p:txBody>
      </p:sp>
      <p:sp>
        <p:nvSpPr>
          <p:cNvPr id="6" name="Text Placeholder 5"/>
          <p:cNvSpPr>
            <a:spLocks noGrp="1"/>
          </p:cNvSpPr>
          <p:nvPr>
            <p:ph type="body" sz="quarter" idx="10" hasCustomPrompt="1"/>
          </p:nvPr>
        </p:nvSpPr>
        <p:spPr>
          <a:xfrm>
            <a:off x="765173" y="3093068"/>
            <a:ext cx="10611576" cy="467273"/>
          </a:xfrm>
          <a:prstGeom prst="rect">
            <a:avLst/>
          </a:prstGeom>
        </p:spPr>
        <p:txBody>
          <a:bodyPr lIns="0" tIns="0" rIns="0" bIns="0"/>
          <a:lstStyle>
            <a:lvl1pPr marL="0" indent="0" algn="ctr">
              <a:buNone/>
              <a:defRPr sz="2133" b="1" i="0">
                <a:solidFill>
                  <a:schemeClr val="bg1"/>
                </a:solidFill>
                <a:latin typeface="Arial" charset="0"/>
                <a:ea typeface="Arial" charset="0"/>
                <a:cs typeface="Arial" charset="0"/>
              </a:defRPr>
            </a:lvl1pPr>
            <a:lvl2pPr marL="372515"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2pPr>
            <a:lvl3pPr marL="755612"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3pPr>
            <a:lvl4pPr marL="1130244"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4pPr>
            <a:lvl5pPr marL="1443495"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dirty="0"/>
              <a:t>Presentation Subtitle</a:t>
            </a:r>
          </a:p>
        </p:txBody>
      </p:sp>
      <p:sp>
        <p:nvSpPr>
          <p:cNvPr id="7" name="Content Placeholder 6">
            <a:extLst>
              <a:ext uri="{FF2B5EF4-FFF2-40B4-BE49-F238E27FC236}">
                <a16:creationId xmlns:a16="http://schemas.microsoft.com/office/drawing/2014/main" id="{5C64F9DD-DE30-C34A-A485-A07A839C3CA1}"/>
              </a:ext>
            </a:extLst>
          </p:cNvPr>
          <p:cNvSpPr>
            <a:spLocks noGrp="1"/>
          </p:cNvSpPr>
          <p:nvPr>
            <p:ph sz="quarter" idx="13" hasCustomPrompt="1"/>
          </p:nvPr>
        </p:nvSpPr>
        <p:spPr>
          <a:xfrm>
            <a:off x="7063317" y="5454985"/>
            <a:ext cx="3510899" cy="683351"/>
          </a:xfrm>
          <a:prstGeom prst="rect">
            <a:avLst/>
          </a:prstGeom>
        </p:spPr>
        <p:txBody>
          <a:bodyPr anchor="ctr"/>
          <a:lstStyle>
            <a:lvl1pPr marL="0" indent="0" algn="ctr">
              <a:buNone/>
              <a:defRPr sz="1867">
                <a:solidFill>
                  <a:schemeClr val="bg1"/>
                </a:solidFill>
                <a:latin typeface="Arial" panose="020B0604020202020204" pitchFamily="34" charset="0"/>
                <a:cs typeface="Arial" panose="020B0604020202020204" pitchFamily="34" charset="0"/>
              </a:defRPr>
            </a:lvl1pPr>
          </a:lstStyle>
          <a:p>
            <a:pPr lvl="0"/>
            <a:r>
              <a:rPr lang="en-US" dirty="0"/>
              <a:t>Insert client logo</a:t>
            </a:r>
          </a:p>
        </p:txBody>
      </p:sp>
      <p:pic>
        <p:nvPicPr>
          <p:cNvPr id="5" name="Picture 4" descr="A black background with white text&#10;&#10;AI-generated content may be incorrect.">
            <a:extLst>
              <a:ext uri="{FF2B5EF4-FFF2-40B4-BE49-F238E27FC236}">
                <a16:creationId xmlns:a16="http://schemas.microsoft.com/office/drawing/2014/main" id="{932B273F-83BA-A2C5-1897-4D85557BA0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82256" y="3560340"/>
            <a:ext cx="3759200" cy="3759200"/>
          </a:xfrm>
          <a:prstGeom prst="rect">
            <a:avLst/>
          </a:prstGeom>
        </p:spPr>
      </p:pic>
    </p:spTree>
    <p:extLst>
      <p:ext uri="{BB962C8B-B14F-4D97-AF65-F5344CB8AC3E}">
        <p14:creationId xmlns:p14="http://schemas.microsoft.com/office/powerpoint/2010/main" val="774654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 White">
    <p:bg>
      <p:bgPr>
        <a:solidFill>
          <a:srgbClr val="FEFDFF"/>
        </a:solidFill>
        <a:effectLst/>
      </p:bgPr>
    </p:bg>
    <p:spTree>
      <p:nvGrpSpPr>
        <p:cNvPr id="1" name=""/>
        <p:cNvGrpSpPr/>
        <p:nvPr/>
      </p:nvGrpSpPr>
      <p:grpSpPr>
        <a:xfrm>
          <a:off x="0" y="0"/>
          <a:ext cx="0" cy="0"/>
          <a:chOff x="0" y="0"/>
          <a:chExt cx="0" cy="0"/>
        </a:xfrm>
      </p:grpSpPr>
      <p:sp>
        <p:nvSpPr>
          <p:cNvPr id="20" name="Title 1"/>
          <p:cNvSpPr>
            <a:spLocks noGrp="1"/>
          </p:cNvSpPr>
          <p:nvPr>
            <p:ph type="title" hasCustomPrompt="1"/>
          </p:nvPr>
        </p:nvSpPr>
        <p:spPr>
          <a:xfrm>
            <a:off x="685950" y="571697"/>
            <a:ext cx="10807652" cy="440488"/>
          </a:xfrm>
          <a:prstGeom prst="rect">
            <a:avLst/>
          </a:prstGeom>
        </p:spPr>
        <p:txBody>
          <a:bodyPr lIns="0" tIns="0" rIns="0" bIns="0" anchor="ctr" anchorCtr="0"/>
          <a:lstStyle>
            <a:lvl1pPr algn="l">
              <a:lnSpc>
                <a:spcPts val="2667"/>
              </a:lnSpc>
              <a:defRPr sz="2933" b="1" i="0">
                <a:solidFill>
                  <a:schemeClr val="tx1"/>
                </a:solidFill>
                <a:latin typeface="Arial" charset="0"/>
                <a:ea typeface="Arial" charset="0"/>
                <a:cs typeface="Arial" charset="0"/>
              </a:defRPr>
            </a:lvl1pPr>
          </a:lstStyle>
          <a:p>
            <a:r>
              <a:rPr lang="en-US" dirty="0"/>
              <a:t>Slide title</a:t>
            </a:r>
            <a:endParaRPr lang="en-GB" dirty="0"/>
          </a:p>
        </p:txBody>
      </p:sp>
      <p:sp>
        <p:nvSpPr>
          <p:cNvPr id="3" name="Text Placeholder 2">
            <a:extLst>
              <a:ext uri="{FF2B5EF4-FFF2-40B4-BE49-F238E27FC236}">
                <a16:creationId xmlns:a16="http://schemas.microsoft.com/office/drawing/2014/main" id="{36200608-C600-554E-813F-6D4EC02AF493}"/>
              </a:ext>
            </a:extLst>
          </p:cNvPr>
          <p:cNvSpPr>
            <a:spLocks noGrp="1"/>
          </p:cNvSpPr>
          <p:nvPr>
            <p:ph type="body" sz="quarter" idx="10"/>
          </p:nvPr>
        </p:nvSpPr>
        <p:spPr>
          <a:xfrm>
            <a:off x="569070" y="1583269"/>
            <a:ext cx="10807700" cy="2800351"/>
          </a:xfrm>
          <a:prstGeom prst="rect">
            <a:avLst/>
          </a:prstGeom>
        </p:spPr>
        <p:txBody>
          <a:bodyPr/>
          <a:lstStyle>
            <a:lvl1pPr marL="380981" indent="-380981">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1pPr>
            <a:lvl2pPr marL="598988" indent="-243405">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2pPr>
            <a:lvl3pPr marL="833926" indent="-239173">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3pPr>
            <a:lvl4pPr marL="1077330" indent="-243405">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4pPr>
            <a:lvl5pPr marL="1316502" indent="-239173">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Box 16">
            <a:extLst>
              <a:ext uri="{FF2B5EF4-FFF2-40B4-BE49-F238E27FC236}">
                <a16:creationId xmlns:a16="http://schemas.microsoft.com/office/drawing/2014/main" id="{C95C8156-3E9F-6D42-BC09-E86831EB4BD7}"/>
              </a:ext>
            </a:extLst>
          </p:cNvPr>
          <p:cNvSpPr txBox="1"/>
          <p:nvPr userDrawn="1"/>
        </p:nvSpPr>
        <p:spPr>
          <a:xfrm>
            <a:off x="11469217" y="6576097"/>
            <a:ext cx="666087" cy="194990"/>
          </a:xfrm>
          <a:prstGeom prst="rect">
            <a:avLst/>
          </a:prstGeom>
          <a:noFill/>
        </p:spPr>
        <p:txBody>
          <a:bodyPr wrap="square" rtlCol="0">
            <a:spAutoFit/>
          </a:bodyPr>
          <a:lstStyle/>
          <a:p>
            <a:pPr algn="r"/>
            <a:fld id="{A99FBE0F-E013-8744-85F1-2202A360EF8A}" type="slidenum">
              <a:rPr lang="en-US" sz="667" b="0" i="0" spc="0" baseline="0" smtClean="0">
                <a:solidFill>
                  <a:schemeClr val="bg1"/>
                </a:solidFill>
                <a:latin typeface="Arial" charset="0"/>
                <a:ea typeface="Arial" charset="0"/>
                <a:cs typeface="Arial" charset="0"/>
              </a:rPr>
              <a:pPr algn="r"/>
              <a:t>‹#›</a:t>
            </a:fld>
            <a:endParaRPr lang="en-US" sz="667" b="0" i="0" spc="0" baseline="0" dirty="0">
              <a:solidFill>
                <a:schemeClr val="bg1"/>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EA1BCDDE-4B2D-D9CB-1B80-F64BBF7AB9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58997"/>
            <a:ext cx="419279" cy="358907"/>
          </a:xfrm>
          <a:prstGeom prst="rect">
            <a:avLst/>
          </a:prstGeom>
        </p:spPr>
      </p:pic>
      <p:grpSp>
        <p:nvGrpSpPr>
          <p:cNvPr id="9" name="Group 8">
            <a:extLst>
              <a:ext uri="{FF2B5EF4-FFF2-40B4-BE49-F238E27FC236}">
                <a16:creationId xmlns:a16="http://schemas.microsoft.com/office/drawing/2014/main" id="{B80FCFB7-345B-5532-901F-FB3C2AA30452}"/>
              </a:ext>
            </a:extLst>
          </p:cNvPr>
          <p:cNvGrpSpPr/>
          <p:nvPr userDrawn="1"/>
        </p:nvGrpSpPr>
        <p:grpSpPr>
          <a:xfrm>
            <a:off x="-56699" y="6286303"/>
            <a:ext cx="12248699" cy="582884"/>
            <a:chOff x="-42524" y="4714727"/>
            <a:chExt cx="9186524" cy="437163"/>
          </a:xfrm>
        </p:grpSpPr>
        <p:pic>
          <p:nvPicPr>
            <p:cNvPr id="10" name="Picture 9">
              <a:extLst>
                <a:ext uri="{FF2B5EF4-FFF2-40B4-BE49-F238E27FC236}">
                  <a16:creationId xmlns:a16="http://schemas.microsoft.com/office/drawing/2014/main" id="{FAD3E70E-8207-1DD9-A0BA-C9B76DADC2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524" y="4714727"/>
              <a:ext cx="9186524" cy="437163"/>
            </a:xfrm>
            <a:prstGeom prst="rect">
              <a:avLst/>
            </a:prstGeom>
          </p:spPr>
        </p:pic>
        <p:grpSp>
          <p:nvGrpSpPr>
            <p:cNvPr id="11" name="Group 10">
              <a:extLst>
                <a:ext uri="{FF2B5EF4-FFF2-40B4-BE49-F238E27FC236}">
                  <a16:creationId xmlns:a16="http://schemas.microsoft.com/office/drawing/2014/main" id="{57882186-B640-AD70-6515-3EE323ECF299}"/>
                </a:ext>
              </a:extLst>
            </p:cNvPr>
            <p:cNvGrpSpPr/>
            <p:nvPr userDrawn="1"/>
          </p:nvGrpSpPr>
          <p:grpSpPr>
            <a:xfrm>
              <a:off x="157229" y="4832170"/>
              <a:ext cx="1798358" cy="269180"/>
              <a:chOff x="314460" y="4647384"/>
              <a:chExt cx="2355272" cy="359852"/>
            </a:xfrm>
          </p:grpSpPr>
          <p:pic>
            <p:nvPicPr>
              <p:cNvPr id="12" name="Picture 11" descr="A black background with white text&#10;&#10;AI-generated content may be incorrect.">
                <a:extLst>
                  <a:ext uri="{FF2B5EF4-FFF2-40B4-BE49-F238E27FC236}">
                    <a16:creationId xmlns:a16="http://schemas.microsoft.com/office/drawing/2014/main" id="{14B8BAAB-1A0E-E7F6-9140-98409B12FFEE}"/>
                  </a:ext>
                </a:extLst>
              </p:cNvPr>
              <p:cNvPicPr>
                <a:picLocks noChangeAspect="1"/>
              </p:cNvPicPr>
              <p:nvPr userDrawn="1"/>
            </p:nvPicPr>
            <p:blipFill>
              <a:blip r:embed="rId4">
                <a:extLst>
                  <a:ext uri="{28A0092B-C50C-407E-A947-70E740481C1C}">
                    <a14:useLocalDpi xmlns:a14="http://schemas.microsoft.com/office/drawing/2010/main" val="0"/>
                  </a:ext>
                </a:extLst>
              </a:blip>
              <a:srcRect l="22043" t="31741" r="22676" b="46337"/>
              <a:stretch/>
            </p:blipFill>
            <p:spPr>
              <a:xfrm>
                <a:off x="314460" y="4647384"/>
                <a:ext cx="907472" cy="359852"/>
              </a:xfrm>
              <a:prstGeom prst="rect">
                <a:avLst/>
              </a:prstGeom>
            </p:spPr>
          </p:pic>
          <p:pic>
            <p:nvPicPr>
              <p:cNvPr id="13" name="Picture 12" descr="A black background with white text&#10;&#10;AI-generated content may be incorrect.">
                <a:extLst>
                  <a:ext uri="{FF2B5EF4-FFF2-40B4-BE49-F238E27FC236}">
                    <a16:creationId xmlns:a16="http://schemas.microsoft.com/office/drawing/2014/main" id="{7C5C02F2-245D-A75B-547C-7883F417D6DC}"/>
                  </a:ext>
                </a:extLst>
              </p:cNvPr>
              <p:cNvPicPr>
                <a:picLocks noChangeAspect="1"/>
              </p:cNvPicPr>
              <p:nvPr userDrawn="1"/>
            </p:nvPicPr>
            <p:blipFill>
              <a:blip r:embed="rId5">
                <a:extLst>
                  <a:ext uri="{28A0092B-C50C-407E-A947-70E740481C1C}">
                    <a14:useLocalDpi xmlns:a14="http://schemas.microsoft.com/office/drawing/2010/main" val="0"/>
                  </a:ext>
                </a:extLst>
              </a:blip>
              <a:srcRect l="25307" t="53939" r="23341" b="35665"/>
              <a:stretch/>
            </p:blipFill>
            <p:spPr>
              <a:xfrm>
                <a:off x="1221932" y="4714151"/>
                <a:ext cx="1447800" cy="293085"/>
              </a:xfrm>
              <a:prstGeom prst="rect">
                <a:avLst/>
              </a:prstGeom>
            </p:spPr>
          </p:pic>
        </p:grpSp>
      </p:grpSp>
    </p:spTree>
    <p:extLst>
      <p:ext uri="{BB962C8B-B14F-4D97-AF65-F5344CB8AC3E}">
        <p14:creationId xmlns:p14="http://schemas.microsoft.com/office/powerpoint/2010/main" val="2788458015"/>
      </p:ext>
    </p:extLst>
  </p:cSld>
  <p:clrMapOvr>
    <a:masterClrMapping/>
  </p:clrMapOvr>
  <p:extLst>
    <p:ext uri="{DCECCB84-F9BA-43D5-87BE-67443E8EF086}">
      <p15:sldGuideLst xmlns:p15="http://schemas.microsoft.com/office/powerpoint/2012/main">
        <p15:guide id="1" pos="1474">
          <p15:clr>
            <a:srgbClr val="FBAE40"/>
          </p15:clr>
        </p15:guide>
        <p15:guide id="2"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829C-5E1B-4B95-6CBF-0AB1849938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A57CEB-3025-F2F4-CF54-3FF87E902D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4B586B-9D68-35CE-70BE-09566F0EE7D7}"/>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8DC998C4-A6B3-A08D-F652-447274E688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213660-D4C7-9B9A-DD64-CB9B3D2FDE31}"/>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2523225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D9D-432F-3023-3DD7-5D2C434FB2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6386012-FFFF-3194-A187-7F6E812A84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6A8399-049B-DB3B-2636-63EBB13C613A}"/>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2D707016-708E-A217-FAAB-3ED20E7D19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A44A01-83D5-CAC2-C992-D23F1B21A86A}"/>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3727617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E85C4-1374-9CF1-1A77-FEF83C7143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EA7BFE-B9ED-06DB-AD21-3AE585BE3C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37082D-7F99-8029-315D-A8BDA511A5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B0999F-3D58-4488-0447-7A8964827726}"/>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6" name="Footer Placeholder 5">
            <a:extLst>
              <a:ext uri="{FF2B5EF4-FFF2-40B4-BE49-F238E27FC236}">
                <a16:creationId xmlns:a16="http://schemas.microsoft.com/office/drawing/2014/main" id="{C4C20462-8C95-5C49-59E9-9327E99222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35E9AA-7134-8D10-0BD5-A5F7106AC725}"/>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19202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5091-E594-31C4-8A36-4CBE9DBECA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0EBAD4-8B72-2095-EE2E-56B2B42D4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156E7C-B000-997B-9974-FEF651C3B7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5E95BE8-3DC4-E55E-86F0-DBA386F43F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68A9D4-EFB8-A7C8-8D7B-A914FE602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945919-18CF-24FF-BC31-393A3DBA25AE}"/>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8" name="Footer Placeholder 7">
            <a:extLst>
              <a:ext uri="{FF2B5EF4-FFF2-40B4-BE49-F238E27FC236}">
                <a16:creationId xmlns:a16="http://schemas.microsoft.com/office/drawing/2014/main" id="{B2D82C71-365A-A5DB-83C5-BE9A8538A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404C85-29F6-C9B2-95F8-CF1D0ACF4CDC}"/>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53113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9A21-FFDE-49D9-79DB-F3E35AE303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C157BD-DF20-7837-FB82-A6A2E387E340}"/>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4" name="Footer Placeholder 3">
            <a:extLst>
              <a:ext uri="{FF2B5EF4-FFF2-40B4-BE49-F238E27FC236}">
                <a16:creationId xmlns:a16="http://schemas.microsoft.com/office/drawing/2014/main" id="{DCB5E8A8-35DB-641E-DD62-E110BE51FCA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8737DD-715F-E8E8-F183-A3979B09335B}"/>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357673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EF09F7-B9D1-3A57-7490-861DD18D1E32}"/>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3" name="Footer Placeholder 2">
            <a:extLst>
              <a:ext uri="{FF2B5EF4-FFF2-40B4-BE49-F238E27FC236}">
                <a16:creationId xmlns:a16="http://schemas.microsoft.com/office/drawing/2014/main" id="{AEB0D922-F041-7949-34E5-CD33281014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17335A-F985-4896-33C8-C3B23BA248D3}"/>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597800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A27D-4B2D-DDCB-869D-9AAC1DCD5B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DADFB1F-9AD0-D460-6B91-0780A03D38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67942A-C1A3-D43C-8782-D5C444A02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CA19D7-3294-05FC-B0D2-7B0ACE49522C}"/>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6" name="Footer Placeholder 5">
            <a:extLst>
              <a:ext uri="{FF2B5EF4-FFF2-40B4-BE49-F238E27FC236}">
                <a16:creationId xmlns:a16="http://schemas.microsoft.com/office/drawing/2014/main" id="{3E5B8E56-821C-ADEB-BBA6-91E9042753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5EFA84-F24F-4D40-4760-245394063E5F}"/>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72917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9AD5-43F8-097D-F113-B9CF0AD3B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7FFB47-83F5-8711-2976-288F91F0AA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D4B94C-2C2F-5575-F4AC-626B678D2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27B122-5804-D1D1-C212-7AD54FE064B9}"/>
              </a:ext>
            </a:extLst>
          </p:cNvPr>
          <p:cNvSpPr>
            <a:spLocks noGrp="1"/>
          </p:cNvSpPr>
          <p:nvPr>
            <p:ph type="dt" sz="half" idx="10"/>
          </p:nvPr>
        </p:nvSpPr>
        <p:spPr/>
        <p:txBody>
          <a:bodyPr/>
          <a:lstStyle/>
          <a:p>
            <a:fld id="{56FA398F-46AF-4D08-93F9-2DF173EB0433}" type="datetimeFigureOut">
              <a:rPr lang="en-IN" smtClean="0"/>
              <a:t>21-11-2025</a:t>
            </a:fld>
            <a:endParaRPr lang="en-IN"/>
          </a:p>
        </p:txBody>
      </p:sp>
      <p:sp>
        <p:nvSpPr>
          <p:cNvPr id="6" name="Footer Placeholder 5">
            <a:extLst>
              <a:ext uri="{FF2B5EF4-FFF2-40B4-BE49-F238E27FC236}">
                <a16:creationId xmlns:a16="http://schemas.microsoft.com/office/drawing/2014/main" id="{BA8D1185-2090-AA97-2F38-B862E44B56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D63A6D-7BBA-9FC3-759D-B84A135104C4}"/>
              </a:ext>
            </a:extLst>
          </p:cNvPr>
          <p:cNvSpPr>
            <a:spLocks noGrp="1"/>
          </p:cNvSpPr>
          <p:nvPr>
            <p:ph type="sldNum" sz="quarter" idx="12"/>
          </p:nvPr>
        </p:nvSpPr>
        <p:spPr/>
        <p:txBody>
          <a:bodyPr/>
          <a:lstStyle/>
          <a:p>
            <a:fld id="{FD765438-B07D-48A8-9F1E-8893D8DA2F14}" type="slidenum">
              <a:rPr lang="en-IN" smtClean="0"/>
              <a:t>‹#›</a:t>
            </a:fld>
            <a:endParaRPr lang="en-IN"/>
          </a:p>
        </p:txBody>
      </p:sp>
    </p:spTree>
    <p:extLst>
      <p:ext uri="{BB962C8B-B14F-4D97-AF65-F5344CB8AC3E}">
        <p14:creationId xmlns:p14="http://schemas.microsoft.com/office/powerpoint/2010/main" val="191552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5AA5E5-D8D2-B726-6639-A6FDC7652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13F99D6-AE78-7DA0-1EE1-5B658F5C03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5522A0-97CA-119C-FDC9-F583D04F16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A398F-46AF-4D08-93F9-2DF173EB0433}" type="datetimeFigureOut">
              <a:rPr lang="en-IN" smtClean="0"/>
              <a:t>21-11-2025</a:t>
            </a:fld>
            <a:endParaRPr lang="en-IN"/>
          </a:p>
        </p:txBody>
      </p:sp>
      <p:sp>
        <p:nvSpPr>
          <p:cNvPr id="5" name="Footer Placeholder 4">
            <a:extLst>
              <a:ext uri="{FF2B5EF4-FFF2-40B4-BE49-F238E27FC236}">
                <a16:creationId xmlns:a16="http://schemas.microsoft.com/office/drawing/2014/main" id="{0B610924-49C9-495F-C16B-3E953BE137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B2FCC3C-179B-3515-607C-588C925802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65438-B07D-48A8-9F1E-8893D8DA2F14}" type="slidenum">
              <a:rPr lang="en-IN" smtClean="0"/>
              <a:t>‹#›</a:t>
            </a:fld>
            <a:endParaRPr lang="en-IN"/>
          </a:p>
        </p:txBody>
      </p:sp>
    </p:spTree>
    <p:extLst>
      <p:ext uri="{BB962C8B-B14F-4D97-AF65-F5344CB8AC3E}">
        <p14:creationId xmlns:p14="http://schemas.microsoft.com/office/powerpoint/2010/main" val="4271145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7.jpeg"/><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D0D79-F28E-B31C-5975-A0D3CC86F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E059C6-85BA-4084-1DF2-45B8E4F56CF2}"/>
              </a:ext>
            </a:extLst>
          </p:cNvPr>
          <p:cNvSpPr>
            <a:spLocks noGrp="1"/>
          </p:cNvSpPr>
          <p:nvPr>
            <p:ph type="title"/>
          </p:nvPr>
        </p:nvSpPr>
        <p:spPr>
          <a:xfrm>
            <a:off x="1019985" y="1784818"/>
            <a:ext cx="10532918" cy="1292678"/>
          </a:xfrm>
        </p:spPr>
        <p:txBody>
          <a:bodyPr>
            <a:normAutofit/>
          </a:bodyPr>
          <a:lstStyle/>
          <a:p>
            <a:pPr algn="l"/>
            <a:r>
              <a:rPr lang="en-US" dirty="0"/>
              <a:t>Introduction to NumPy</a:t>
            </a:r>
          </a:p>
        </p:txBody>
      </p:sp>
    </p:spTree>
    <p:extLst>
      <p:ext uri="{BB962C8B-B14F-4D97-AF65-F5344CB8AC3E}">
        <p14:creationId xmlns:p14="http://schemas.microsoft.com/office/powerpoint/2010/main" val="2545166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C52DF-D3DD-52EF-BA98-3F40C11F7E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7F49F-DFE9-BC60-16F2-59ACF2598444}"/>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Example of Statistical Operations</a:t>
            </a:r>
          </a:p>
        </p:txBody>
      </p:sp>
      <p:graphicFrame>
        <p:nvGraphicFramePr>
          <p:cNvPr id="3" name="Table 2">
            <a:extLst>
              <a:ext uri="{FF2B5EF4-FFF2-40B4-BE49-F238E27FC236}">
                <a16:creationId xmlns:a16="http://schemas.microsoft.com/office/drawing/2014/main" id="{AB52AA06-EA72-E6B8-1AC6-C29CD7F58829}"/>
              </a:ext>
            </a:extLst>
          </p:cNvPr>
          <p:cNvGraphicFramePr>
            <a:graphicFrameLocks noGrp="1"/>
          </p:cNvGraphicFramePr>
          <p:nvPr/>
        </p:nvGraphicFramePr>
        <p:xfrm>
          <a:off x="838200" y="1739043"/>
          <a:ext cx="10515600" cy="4045325"/>
        </p:xfrm>
        <a:graphic>
          <a:graphicData uri="http://schemas.openxmlformats.org/drawingml/2006/table">
            <a:tbl>
              <a:tblPr/>
              <a:tblGrid>
                <a:gridCol w="3505200">
                  <a:extLst>
                    <a:ext uri="{9D8B030D-6E8A-4147-A177-3AD203B41FA5}">
                      <a16:colId xmlns:a16="http://schemas.microsoft.com/office/drawing/2014/main" val="2349166606"/>
                    </a:ext>
                  </a:extLst>
                </a:gridCol>
                <a:gridCol w="3505200">
                  <a:extLst>
                    <a:ext uri="{9D8B030D-6E8A-4147-A177-3AD203B41FA5}">
                      <a16:colId xmlns:a16="http://schemas.microsoft.com/office/drawing/2014/main" val="522568400"/>
                    </a:ext>
                  </a:extLst>
                </a:gridCol>
                <a:gridCol w="3505200">
                  <a:extLst>
                    <a:ext uri="{9D8B030D-6E8A-4147-A177-3AD203B41FA5}">
                      <a16:colId xmlns:a16="http://schemas.microsoft.com/office/drawing/2014/main" val="3166445959"/>
                    </a:ext>
                  </a:extLst>
                </a:gridCol>
              </a:tblGrid>
              <a:tr h="414905">
                <a:tc>
                  <a:txBody>
                    <a:bodyPr/>
                    <a:lstStyle/>
                    <a:p>
                      <a:pPr algn="ctr">
                        <a:buNone/>
                      </a:pPr>
                      <a:r>
                        <a:rPr lang="en-IN" b="1" dirty="0">
                          <a:solidFill>
                            <a:schemeClr val="bg1"/>
                          </a:solidFill>
                          <a:latin typeface="Times New Roman" panose="02020603050405020304" pitchFamily="18" charset="0"/>
                          <a:cs typeface="Times New Roman" panose="02020603050405020304" pitchFamily="18" charset="0"/>
                        </a:rPr>
                        <a:t>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buNone/>
                      </a:pPr>
                      <a:r>
                        <a:rPr lang="en-IN" b="1" dirty="0">
                          <a:solidFill>
                            <a:schemeClr val="bg1"/>
                          </a:solidFill>
                          <a:latin typeface="Times New Roman" panose="02020603050405020304" pitchFamily="18" charset="0"/>
                          <a:cs typeface="Times New Roman" panose="02020603050405020304" pitchFamily="18" charset="0"/>
                        </a:rPr>
                        <a:t>NumPy 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buNone/>
                      </a:pPr>
                      <a:r>
                        <a:rPr lang="en-IN" b="1" dirty="0">
                          <a:solidFill>
                            <a:schemeClr val="bg1"/>
                          </a:solidFill>
                          <a:latin typeface="Times New Roman" panose="02020603050405020304" pitchFamily="18" charset="0"/>
                          <a:cs typeface="Times New Roman" panose="02020603050405020304" pitchFamily="18" charset="0"/>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191994348"/>
                  </a:ext>
                </a:extLst>
              </a:tr>
              <a:tr h="414905">
                <a:tc>
                  <a:txBody>
                    <a:bodyPr/>
                    <a:lstStyle/>
                    <a:p>
                      <a:pPr>
                        <a:buNone/>
                      </a:pPr>
                      <a:r>
                        <a:rPr lang="en-IN">
                          <a:latin typeface="Times New Roman" panose="02020603050405020304" pitchFamily="18" charset="0"/>
                          <a:cs typeface="Times New Roman" panose="02020603050405020304" pitchFamily="18" charset="0"/>
                        </a:rPr>
                        <a:t>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np.sum(arr)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np.sum(arr)</a:t>
                      </a:r>
                      <a:r>
                        <a:rPr lang="en-IN"/>
                        <a:t> → </a:t>
                      </a:r>
                      <a:r>
                        <a:rPr lang="en-IN">
                          <a:latin typeface="Courier New" panose="02070309020205020404" pitchFamily="49" charset="0"/>
                        </a:rPr>
                        <a:t>21</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1093039"/>
                  </a:ext>
                </a:extLst>
              </a:tr>
              <a:tr h="726085">
                <a:tc>
                  <a:txBody>
                    <a:bodyPr/>
                    <a:lstStyle/>
                    <a:p>
                      <a:pPr>
                        <a:buNone/>
                      </a:pPr>
                      <a:r>
                        <a:rPr lang="en-IN" dirty="0">
                          <a:latin typeface="Times New Roman" panose="02020603050405020304" pitchFamily="18" charset="0"/>
                          <a:cs typeface="Times New Roman" panose="02020603050405020304" pitchFamily="18" charset="0"/>
                        </a:rPr>
                        <a:t>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np.mean(arr)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Courier New" panose="02070309020205020404" pitchFamily="49" charset="0"/>
                        </a:rPr>
                        <a:t>np.mean(arr, axis=0)</a:t>
                      </a:r>
                      <a:r>
                        <a:rPr lang="en-US"/>
                        <a:t> → </a:t>
                      </a:r>
                      <a:r>
                        <a:rPr lang="en-US">
                          <a:latin typeface="Courier New" panose="02070309020205020404" pitchFamily="49" charset="0"/>
                        </a:rPr>
                        <a:t>[2.5 3.5 4.5]</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3511385"/>
                  </a:ext>
                </a:extLst>
              </a:tr>
              <a:tr h="414905">
                <a:tc>
                  <a:txBody>
                    <a:bodyPr/>
                    <a:lstStyle/>
                    <a:p>
                      <a:pPr>
                        <a:buNone/>
                      </a:pPr>
                      <a:r>
                        <a:rPr lang="en-IN">
                          <a:latin typeface="Times New Roman" panose="02020603050405020304" pitchFamily="18" charset="0"/>
                          <a:cs typeface="Times New Roman" panose="02020603050405020304" pitchFamily="18" charset="0"/>
                        </a:rPr>
                        <a:t>Median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np.median(arr)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np.median(arr)</a:t>
                      </a:r>
                      <a:r>
                        <a:rPr lang="en-IN"/>
                        <a:t> → </a:t>
                      </a:r>
                      <a:r>
                        <a:rPr lang="en-IN">
                          <a:latin typeface="Courier New" panose="02070309020205020404" pitchFamily="49" charset="0"/>
                        </a:rPr>
                        <a:t>3.5</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7268989"/>
                  </a:ext>
                </a:extLst>
              </a:tr>
              <a:tr h="414905">
                <a:tc>
                  <a:txBody>
                    <a:bodyPr/>
                    <a:lstStyle/>
                    <a:p>
                      <a:pPr>
                        <a:buNone/>
                      </a:pPr>
                      <a:r>
                        <a:rPr lang="en-IN">
                          <a:latin typeface="Times New Roman" panose="02020603050405020304" pitchFamily="18" charset="0"/>
                          <a:cs typeface="Times New Roman" panose="02020603050405020304" pitchFamily="18" charset="0"/>
                        </a:rPr>
                        <a:t>Standard Deviation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np.std(arr)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np.std(arr)</a:t>
                      </a:r>
                      <a:r>
                        <a:rPr lang="en-IN"/>
                        <a:t> → </a:t>
                      </a:r>
                      <a:r>
                        <a:rPr lang="en-IN">
                          <a:latin typeface="Courier New" panose="02070309020205020404" pitchFamily="49" charset="0"/>
                        </a:rPr>
                        <a:t>1.7078</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3639014"/>
                  </a:ext>
                </a:extLst>
              </a:tr>
              <a:tr h="414905">
                <a:tc>
                  <a:txBody>
                    <a:bodyPr/>
                    <a:lstStyle/>
                    <a:p>
                      <a:pPr>
                        <a:buNone/>
                      </a:pPr>
                      <a:r>
                        <a:rPr lang="en-IN">
                          <a:latin typeface="Times New Roman" panose="02020603050405020304" pitchFamily="18" charset="0"/>
                          <a:cs typeface="Times New Roman" panose="02020603050405020304" pitchFamily="18" charset="0"/>
                        </a:rPr>
                        <a:t>Variance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np.var(arr)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np.var(arr)</a:t>
                      </a:r>
                      <a:r>
                        <a:rPr lang="en-IN"/>
                        <a:t> → </a:t>
                      </a:r>
                      <a:r>
                        <a:rPr lang="en-IN">
                          <a:latin typeface="Courier New" panose="02070309020205020404" pitchFamily="49" charset="0"/>
                        </a:rPr>
                        <a:t>2.9167</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5012174"/>
                  </a:ext>
                </a:extLst>
              </a:tr>
              <a:tr h="414905">
                <a:tc>
                  <a:txBody>
                    <a:bodyPr/>
                    <a:lstStyle/>
                    <a:p>
                      <a:pPr>
                        <a:buNone/>
                      </a:pPr>
                      <a:r>
                        <a:rPr lang="en-IN">
                          <a:latin typeface="Times New Roman" panose="02020603050405020304" pitchFamily="18" charset="0"/>
                          <a:cs typeface="Times New Roman" panose="02020603050405020304" pitchFamily="18" charset="0"/>
                        </a:rPr>
                        <a:t>Minimum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np.min(arr)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np.min(arr)</a:t>
                      </a:r>
                      <a:r>
                        <a:rPr lang="en-IN"/>
                        <a:t> → </a:t>
                      </a:r>
                      <a:r>
                        <a:rPr lang="en-IN">
                          <a:latin typeface="Courier New" panose="02070309020205020404" pitchFamily="49" charset="0"/>
                        </a:rPr>
                        <a:t>1</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6672846"/>
                  </a:ext>
                </a:extLst>
              </a:tr>
              <a:tr h="414905">
                <a:tc>
                  <a:txBody>
                    <a:bodyPr/>
                    <a:lstStyle/>
                    <a:p>
                      <a:pPr>
                        <a:buNone/>
                      </a:pPr>
                      <a:r>
                        <a:rPr lang="en-IN">
                          <a:latin typeface="Times New Roman" panose="02020603050405020304" pitchFamily="18" charset="0"/>
                          <a:cs typeface="Times New Roman" panose="02020603050405020304" pitchFamily="18" charset="0"/>
                        </a:rPr>
                        <a:t>Maximum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np.max(arr)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np.max(arr)</a:t>
                      </a:r>
                      <a:r>
                        <a:rPr lang="en-IN"/>
                        <a:t> → </a:t>
                      </a:r>
                      <a:r>
                        <a:rPr lang="en-IN">
                          <a:latin typeface="Courier New" panose="02070309020205020404" pitchFamily="49" charset="0"/>
                        </a:rPr>
                        <a:t>6</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0451641"/>
                  </a:ext>
                </a:extLst>
              </a:tr>
              <a:tr h="414905">
                <a:tc>
                  <a:txBody>
                    <a:bodyPr/>
                    <a:lstStyle/>
                    <a:p>
                      <a:pPr>
                        <a:buNone/>
                      </a:pPr>
                      <a:r>
                        <a:rPr lang="en-IN" dirty="0">
                          <a:latin typeface="Times New Roman" panose="02020603050405020304" pitchFamily="18" charset="0"/>
                          <a:cs typeface="Times New Roman" panose="02020603050405020304" pitchFamily="18" charset="0"/>
                        </a:rPr>
                        <a:t>Axis-wise Sum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arr.sum(axis=0)</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t>Column-wise sum: </a:t>
                      </a:r>
                      <a:r>
                        <a:rPr lang="en-IN" dirty="0">
                          <a:latin typeface="Courier New" panose="02070309020205020404" pitchFamily="49" charset="0"/>
                        </a:rPr>
                        <a:t>[5 7 9]</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509200"/>
                  </a:ext>
                </a:extLst>
              </a:tr>
            </a:tbl>
          </a:graphicData>
        </a:graphic>
      </p:graphicFrame>
    </p:spTree>
    <p:extLst>
      <p:ext uri="{BB962C8B-B14F-4D97-AF65-F5344CB8AC3E}">
        <p14:creationId xmlns:p14="http://schemas.microsoft.com/office/powerpoint/2010/main" val="37176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578BE-E238-6C8F-14B0-7A7D6B6E5D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8EF54-800A-12E2-2458-8D2A3E586742}"/>
              </a:ext>
            </a:extLst>
          </p:cNvPr>
          <p:cNvSpPr>
            <a:spLocks noGrp="1"/>
          </p:cNvSpPr>
          <p:nvPr>
            <p:ph type="title"/>
          </p:nvPr>
        </p:nvSpPr>
        <p:spPr>
          <a:xfrm>
            <a:off x="685950" y="571697"/>
            <a:ext cx="10807652" cy="440488"/>
          </a:xfrm>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Generating Random Numbers with NumPy</a:t>
            </a:r>
          </a:p>
        </p:txBody>
      </p:sp>
      <p:sp>
        <p:nvSpPr>
          <p:cNvPr id="7" name="TextBox 6">
            <a:extLst>
              <a:ext uri="{FF2B5EF4-FFF2-40B4-BE49-F238E27FC236}">
                <a16:creationId xmlns:a16="http://schemas.microsoft.com/office/drawing/2014/main" id="{27647B51-C0CB-B090-A217-E1CC517B4F6F}"/>
              </a:ext>
            </a:extLst>
          </p:cNvPr>
          <p:cNvSpPr txBox="1"/>
          <p:nvPr/>
        </p:nvSpPr>
        <p:spPr>
          <a:xfrm>
            <a:off x="685950" y="1115695"/>
            <a:ext cx="10807652" cy="3730317"/>
          </a:xfrm>
          <a:prstGeom prst="rect">
            <a:avLst/>
          </a:prstGeom>
          <a:noFill/>
        </p:spPr>
        <p:txBody>
          <a:bodyPr wrap="square">
            <a:spAutoFit/>
          </a:bodyPr>
          <a:lstStyle/>
          <a:p>
            <a:pPr>
              <a:lnSpc>
                <a:spcPct val="150000"/>
              </a:lnSpc>
              <a:buNone/>
            </a:pPr>
            <a:r>
              <a:rPr lang="en-IN" sz="2000" b="1" dirty="0">
                <a:latin typeface="Times New Roman" panose="02020603050405020304" pitchFamily="18" charset="0"/>
                <a:cs typeface="Times New Roman" panose="02020603050405020304" pitchFamily="18" charset="0"/>
              </a:rPr>
              <a:t>Uniform Distribution: </a:t>
            </a:r>
            <a:r>
              <a:rPr lang="en-IN" sz="2000" dirty="0">
                <a:latin typeface="Times New Roman" panose="02020603050405020304" pitchFamily="18" charset="0"/>
                <a:cs typeface="Times New Roman" panose="02020603050405020304" pitchFamily="18" charset="0"/>
              </a:rPr>
              <a:t>Random numbers between 0 and 1</a:t>
            </a:r>
          </a:p>
          <a:p>
            <a:pPr marL="1257300" lvl="2" indent="-342900">
              <a:lnSpc>
                <a:spcPct val="150000"/>
              </a:lnSpc>
              <a:buFont typeface="Arial" panose="020B0604020202020204" pitchFamily="34" charset="0"/>
              <a:buChar char="•"/>
            </a:pPr>
            <a:r>
              <a:rPr lang="en-IN" sz="2000" b="1" dirty="0" err="1">
                <a:solidFill>
                  <a:srgbClr val="0066CC"/>
                </a:solidFill>
                <a:latin typeface="Courier New" panose="02070309020205020404" pitchFamily="49" charset="0"/>
                <a:cs typeface="Courier New" panose="02070309020205020404" pitchFamily="49" charset="0"/>
              </a:rPr>
              <a:t>np.random.rand</a:t>
            </a:r>
            <a:r>
              <a:rPr lang="en-IN" sz="2000" b="1" dirty="0">
                <a:solidFill>
                  <a:srgbClr val="0066CC"/>
                </a:solidFill>
                <a:latin typeface="Courier New" panose="02070309020205020404" pitchFamily="49" charset="0"/>
                <a:cs typeface="Courier New" panose="02070309020205020404" pitchFamily="49" charset="0"/>
              </a:rPr>
              <a:t>(rows, cols) </a:t>
            </a:r>
          </a:p>
          <a:p>
            <a:pPr>
              <a:lnSpc>
                <a:spcPct val="150000"/>
              </a:lnSpc>
              <a:buNone/>
            </a:pPr>
            <a:r>
              <a:rPr lang="en-IN" sz="2000" b="1" dirty="0">
                <a:latin typeface="Times New Roman" panose="02020603050405020304" pitchFamily="18" charset="0"/>
                <a:cs typeface="Times New Roman" panose="02020603050405020304" pitchFamily="18" charset="0"/>
              </a:rPr>
              <a:t>Normal Distribution: </a:t>
            </a:r>
            <a:r>
              <a:rPr lang="en-IN" sz="2000" dirty="0">
                <a:latin typeface="Times New Roman" panose="02020603050405020304" pitchFamily="18" charset="0"/>
                <a:cs typeface="Times New Roman" panose="02020603050405020304" pitchFamily="18" charset="0"/>
              </a:rPr>
              <a:t>Random numbers from standard normal distribution</a:t>
            </a:r>
          </a:p>
          <a:p>
            <a:pPr marL="1257300" lvl="2" indent="-342900">
              <a:lnSpc>
                <a:spcPct val="150000"/>
              </a:lnSpc>
              <a:buFont typeface="Arial" panose="020B0604020202020204" pitchFamily="34" charset="0"/>
              <a:buChar char="•"/>
            </a:pPr>
            <a:r>
              <a:rPr lang="en-IN" sz="2000" b="1" dirty="0" err="1">
                <a:solidFill>
                  <a:srgbClr val="0066CC"/>
                </a:solidFill>
                <a:latin typeface="Courier New" panose="02070309020205020404" pitchFamily="49" charset="0"/>
                <a:cs typeface="Courier New" panose="02070309020205020404" pitchFamily="49" charset="0"/>
              </a:rPr>
              <a:t>np.random.randn</a:t>
            </a:r>
            <a:r>
              <a:rPr lang="en-IN" sz="2000" b="1" dirty="0">
                <a:solidFill>
                  <a:srgbClr val="0066CC"/>
                </a:solidFill>
                <a:latin typeface="Courier New" panose="02070309020205020404" pitchFamily="49" charset="0"/>
                <a:cs typeface="Courier New" panose="02070309020205020404" pitchFamily="49" charset="0"/>
              </a:rPr>
              <a:t>(rows, cols)</a:t>
            </a:r>
          </a:p>
          <a:p>
            <a:pPr>
              <a:lnSpc>
                <a:spcPct val="150000"/>
              </a:lnSpc>
              <a:buNone/>
            </a:pPr>
            <a:r>
              <a:rPr lang="en-IN" sz="2000" b="1" dirty="0">
                <a:latin typeface="Times New Roman" panose="02020603050405020304" pitchFamily="18" charset="0"/>
                <a:cs typeface="Times New Roman" panose="02020603050405020304" pitchFamily="18" charset="0"/>
              </a:rPr>
              <a:t>Random Integers: </a:t>
            </a:r>
            <a:r>
              <a:rPr lang="en-IN" sz="2000" dirty="0">
                <a:latin typeface="Times New Roman" panose="02020603050405020304" pitchFamily="18" charset="0"/>
                <a:cs typeface="Times New Roman" panose="02020603050405020304" pitchFamily="18" charset="0"/>
              </a:rPr>
              <a:t>Random integers in a given range</a:t>
            </a:r>
          </a:p>
          <a:p>
            <a:pPr marL="1257300" lvl="2" indent="-342900">
              <a:lnSpc>
                <a:spcPct val="150000"/>
              </a:lnSpc>
              <a:buFont typeface="Arial" panose="020B0604020202020204" pitchFamily="34" charset="0"/>
              <a:buChar char="•"/>
            </a:pPr>
            <a:r>
              <a:rPr lang="en-IN" sz="2000" b="1" dirty="0" err="1">
                <a:solidFill>
                  <a:srgbClr val="0066CC"/>
                </a:solidFill>
                <a:latin typeface="Courier New" panose="02070309020205020404" pitchFamily="49" charset="0"/>
                <a:cs typeface="Courier New" panose="02070309020205020404" pitchFamily="49" charset="0"/>
              </a:rPr>
              <a:t>np.random.randint</a:t>
            </a:r>
            <a:r>
              <a:rPr lang="en-IN" sz="2000" b="1" dirty="0">
                <a:solidFill>
                  <a:srgbClr val="0066CC"/>
                </a:solidFill>
                <a:latin typeface="Courier New" panose="02070309020205020404" pitchFamily="49" charset="0"/>
                <a:cs typeface="Courier New" panose="02070309020205020404" pitchFamily="49" charset="0"/>
              </a:rPr>
              <a:t>(low, high, size)</a:t>
            </a:r>
          </a:p>
          <a:p>
            <a:pPr>
              <a:lnSpc>
                <a:spcPct val="150000"/>
              </a:lnSpc>
              <a:buNone/>
            </a:pPr>
            <a:r>
              <a:rPr lang="en-IN" sz="2000" b="1" dirty="0">
                <a:latin typeface="Times New Roman" panose="02020603050405020304" pitchFamily="18" charset="0"/>
                <a:cs typeface="Times New Roman" panose="02020603050405020304" pitchFamily="18" charset="0"/>
              </a:rPr>
              <a:t>Shuffle Array: </a:t>
            </a:r>
            <a:r>
              <a:rPr lang="en-IN" sz="2000" dirty="0">
                <a:latin typeface="Times New Roman" panose="02020603050405020304" pitchFamily="18" charset="0"/>
                <a:cs typeface="Times New Roman" panose="02020603050405020304" pitchFamily="18" charset="0"/>
              </a:rPr>
              <a:t>Randomly rearranges elements in-place</a:t>
            </a:r>
          </a:p>
          <a:p>
            <a:pPr marL="1257300" lvl="2" indent="-342900">
              <a:lnSpc>
                <a:spcPct val="150000"/>
              </a:lnSpc>
              <a:buFont typeface="Arial" panose="020B0604020202020204" pitchFamily="34" charset="0"/>
              <a:buChar char="•"/>
            </a:pPr>
            <a:r>
              <a:rPr lang="en-IN" sz="2000" b="1" dirty="0" err="1">
                <a:solidFill>
                  <a:srgbClr val="0066CC"/>
                </a:solidFill>
                <a:latin typeface="Courier New" panose="02070309020205020404" pitchFamily="49" charset="0"/>
                <a:cs typeface="Courier New" panose="02070309020205020404" pitchFamily="49" charset="0"/>
              </a:rPr>
              <a:t>np.random.shuffle</a:t>
            </a:r>
            <a:r>
              <a:rPr lang="en-IN" sz="2000" b="1" dirty="0">
                <a:solidFill>
                  <a:srgbClr val="0066CC"/>
                </a:solidFill>
                <a:latin typeface="Courier New" panose="02070309020205020404" pitchFamily="49" charset="0"/>
                <a:cs typeface="Courier New" panose="02070309020205020404" pitchFamily="49" charset="0"/>
              </a:rPr>
              <a:t>(arr)</a:t>
            </a:r>
          </a:p>
        </p:txBody>
      </p:sp>
    </p:spTree>
    <p:extLst>
      <p:ext uri="{BB962C8B-B14F-4D97-AF65-F5344CB8AC3E}">
        <p14:creationId xmlns:p14="http://schemas.microsoft.com/office/powerpoint/2010/main" val="3121154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D5508-A8F5-76E2-0087-0E6DEAE76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082115-418B-407D-1C6F-A3E0DB78D18C}"/>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Example of Statistical Operations</a:t>
            </a:r>
          </a:p>
        </p:txBody>
      </p:sp>
      <p:graphicFrame>
        <p:nvGraphicFramePr>
          <p:cNvPr id="4" name="Table 3">
            <a:extLst>
              <a:ext uri="{FF2B5EF4-FFF2-40B4-BE49-F238E27FC236}">
                <a16:creationId xmlns:a16="http://schemas.microsoft.com/office/drawing/2014/main" id="{6D5AE3BA-49AB-C557-B210-D4767AF335CA}"/>
              </a:ext>
            </a:extLst>
          </p:cNvPr>
          <p:cNvGraphicFramePr>
            <a:graphicFrameLocks noGrp="1"/>
          </p:cNvGraphicFramePr>
          <p:nvPr/>
        </p:nvGraphicFramePr>
        <p:xfrm>
          <a:off x="838199" y="1989613"/>
          <a:ext cx="10549728" cy="3025561"/>
        </p:xfrm>
        <a:graphic>
          <a:graphicData uri="http://schemas.openxmlformats.org/drawingml/2006/table">
            <a:tbl>
              <a:tblPr/>
              <a:tblGrid>
                <a:gridCol w="2275249">
                  <a:extLst>
                    <a:ext uri="{9D8B030D-6E8A-4147-A177-3AD203B41FA5}">
                      <a16:colId xmlns:a16="http://schemas.microsoft.com/office/drawing/2014/main" val="3472454074"/>
                    </a:ext>
                  </a:extLst>
                </a:gridCol>
                <a:gridCol w="4757903">
                  <a:extLst>
                    <a:ext uri="{9D8B030D-6E8A-4147-A177-3AD203B41FA5}">
                      <a16:colId xmlns:a16="http://schemas.microsoft.com/office/drawing/2014/main" val="4262723311"/>
                    </a:ext>
                  </a:extLst>
                </a:gridCol>
                <a:gridCol w="3516576">
                  <a:extLst>
                    <a:ext uri="{9D8B030D-6E8A-4147-A177-3AD203B41FA5}">
                      <a16:colId xmlns:a16="http://schemas.microsoft.com/office/drawing/2014/main" val="3026901018"/>
                    </a:ext>
                  </a:extLst>
                </a:gridCol>
              </a:tblGrid>
              <a:tr h="465471">
                <a:tc>
                  <a:txBody>
                    <a:bodyPr/>
                    <a:lstStyle/>
                    <a:p>
                      <a:pPr algn="ctr">
                        <a:buNone/>
                      </a:pPr>
                      <a:r>
                        <a:rPr lang="en-IN" sz="1800" b="1" dirty="0">
                          <a:solidFill>
                            <a:schemeClr val="bg1"/>
                          </a:solidFill>
                          <a:latin typeface="Times New Roman" panose="02020603050405020304" pitchFamily="18" charset="0"/>
                          <a:cs typeface="Times New Roman" panose="02020603050405020304" pitchFamily="18" charset="0"/>
                        </a:rPr>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tc>
                  <a:txBody>
                    <a:bodyPr/>
                    <a:lstStyle/>
                    <a:p>
                      <a:pPr algn="ctr">
                        <a:buNone/>
                      </a:pPr>
                      <a:r>
                        <a:rPr lang="en-IN" b="1" dirty="0">
                          <a:solidFill>
                            <a:schemeClr val="bg1"/>
                          </a:solidFill>
                          <a:latin typeface="Times New Roman" panose="02020603050405020304" pitchFamily="18" charset="0"/>
                          <a:cs typeface="Times New Roman" panose="02020603050405020304" pitchFamily="18" charset="0"/>
                        </a:rPr>
                        <a:t>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tc>
                  <a:txBody>
                    <a:bodyPr/>
                    <a:lstStyle/>
                    <a:p>
                      <a:pPr algn="ctr">
                        <a:buNone/>
                      </a:pPr>
                      <a:r>
                        <a:rPr lang="en-IN" b="1" dirty="0">
                          <a:solidFill>
                            <a:schemeClr val="bg1"/>
                          </a:solidFill>
                          <a:latin typeface="Times New Roman" panose="02020603050405020304" pitchFamily="18" charset="0"/>
                          <a:cs typeface="Times New Roman" panose="02020603050405020304" pitchFamily="18" charset="0"/>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extLst>
                  <a:ext uri="{0D108BD9-81ED-4DB2-BD59-A6C34878D82A}">
                    <a16:rowId xmlns:a16="http://schemas.microsoft.com/office/drawing/2014/main" val="582667378"/>
                  </a:ext>
                </a:extLst>
              </a:tr>
              <a:tr h="814574">
                <a:tc>
                  <a:txBody>
                    <a:bodyPr/>
                    <a:lstStyle/>
                    <a:p>
                      <a:pPr>
                        <a:buNone/>
                      </a:pPr>
                      <a:r>
                        <a:rPr lang="en-IN" sz="1800" dirty="0">
                          <a:latin typeface="Times New Roman" panose="02020603050405020304" pitchFamily="18" charset="0"/>
                          <a:cs typeface="Times New Roman" panose="02020603050405020304" pitchFamily="18" charset="0"/>
                        </a:rPr>
                        <a:t>Uniform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err="1">
                          <a:latin typeface="Courier New" panose="02070309020205020404" pitchFamily="49" charset="0"/>
                        </a:rPr>
                        <a:t>np.random.rand</a:t>
                      </a:r>
                      <a:r>
                        <a:rPr lang="en-US" dirty="0">
                          <a:latin typeface="Courier New" panose="02070309020205020404" pitchFamily="49" charset="0"/>
                        </a:rPr>
                        <a:t>(rows, cols)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err="1">
                          <a:latin typeface="Courier New" panose="02070309020205020404" pitchFamily="49" charset="0"/>
                        </a:rPr>
                        <a:t>np.random.rand</a:t>
                      </a:r>
                      <a:r>
                        <a:rPr lang="en-IN" dirty="0">
                          <a:latin typeface="Courier New" panose="02070309020205020404" pitchFamily="49" charset="0"/>
                        </a:rPr>
                        <a:t>(2,2)</a:t>
                      </a:r>
                      <a:r>
                        <a:rPr lang="en-IN" dirty="0"/>
                        <a:t> → </a:t>
                      </a:r>
                      <a:r>
                        <a:rPr lang="en-IN" dirty="0">
                          <a:latin typeface="Courier New" panose="02070309020205020404" pitchFamily="49" charset="0"/>
                        </a:rPr>
                        <a:t>[[0.1 0.7], [0.3 0.9]]</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1413377"/>
                  </a:ext>
                </a:extLst>
              </a:tr>
              <a:tr h="465471">
                <a:tc>
                  <a:txBody>
                    <a:bodyPr/>
                    <a:lstStyle/>
                    <a:p>
                      <a:pPr>
                        <a:buNone/>
                      </a:pPr>
                      <a:r>
                        <a:rPr lang="en-IN" sz="1800" dirty="0">
                          <a:latin typeface="Times New Roman" panose="02020603050405020304" pitchFamily="18" charset="0"/>
                          <a:cs typeface="Times New Roman" panose="02020603050405020304" pitchFamily="18" charset="0"/>
                        </a:rPr>
                        <a:t>Normal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np.random.randn(rows, cols)</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np.random.randn(2,2)</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8360830"/>
                  </a:ext>
                </a:extLst>
              </a:tr>
              <a:tr h="814574">
                <a:tc>
                  <a:txBody>
                    <a:bodyPr/>
                    <a:lstStyle/>
                    <a:p>
                      <a:pPr>
                        <a:buNone/>
                      </a:pPr>
                      <a:r>
                        <a:rPr lang="en-IN" sz="1800">
                          <a:latin typeface="Times New Roman" panose="02020603050405020304" pitchFamily="18" charset="0"/>
                          <a:cs typeface="Times New Roman" panose="02020603050405020304" pitchFamily="18" charset="0"/>
                        </a:rPr>
                        <a:t>Random Integers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Courier New" panose="02070309020205020404" pitchFamily="49" charset="0"/>
                        </a:rPr>
                        <a:t>np.random.randint(low, high, size)</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da-DK">
                          <a:latin typeface="Courier New" panose="02070309020205020404" pitchFamily="49" charset="0"/>
                        </a:rPr>
                        <a:t>np.random.randint(1,5,4)</a:t>
                      </a:r>
                      <a:r>
                        <a:rPr lang="da-DK"/>
                        <a:t> → </a:t>
                      </a:r>
                      <a:r>
                        <a:rPr lang="da-DK">
                          <a:latin typeface="Courier New" panose="02070309020205020404" pitchFamily="49" charset="0"/>
                        </a:rPr>
                        <a:t>[2 4 1 3]</a:t>
                      </a:r>
                      <a:endParaRPr lang="da-DK"/>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9505809"/>
                  </a:ext>
                </a:extLst>
              </a:tr>
              <a:tr h="465471">
                <a:tc>
                  <a:txBody>
                    <a:bodyPr/>
                    <a:lstStyle/>
                    <a:p>
                      <a:pPr>
                        <a:buNone/>
                      </a:pPr>
                      <a:r>
                        <a:rPr lang="en-IN" sz="1800" dirty="0">
                          <a:latin typeface="Times New Roman" panose="02020603050405020304" pitchFamily="18" charset="0"/>
                          <a:cs typeface="Times New Roman" panose="02020603050405020304" pitchFamily="18" charset="0"/>
                        </a:rPr>
                        <a:t>Shuffle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Courier New" panose="02070309020205020404" pitchFamily="49" charset="0"/>
                        </a:rPr>
                        <a:t>np.random.shuffle(arr)</a:t>
                      </a:r>
                      <a:endParaRPr lang="en-I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err="1">
                          <a:latin typeface="Courier New" panose="02070309020205020404" pitchFamily="49" charset="0"/>
                        </a:rPr>
                        <a:t>np.random.shuffle</a:t>
                      </a:r>
                      <a:r>
                        <a:rPr lang="en-IN" dirty="0">
                          <a:latin typeface="Courier New" panose="02070309020205020404" pitchFamily="49" charset="0"/>
                        </a:rPr>
                        <a:t>(arr)</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3763724"/>
                  </a:ext>
                </a:extLst>
              </a:tr>
            </a:tbl>
          </a:graphicData>
        </a:graphic>
      </p:graphicFrame>
    </p:spTree>
    <p:extLst>
      <p:ext uri="{BB962C8B-B14F-4D97-AF65-F5344CB8AC3E}">
        <p14:creationId xmlns:p14="http://schemas.microsoft.com/office/powerpoint/2010/main" val="81285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4B36-5B19-BA67-04D3-85DE5F23E0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180E11-4BDC-399B-D20F-209A51433351}"/>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NumPy vs Python List</a:t>
            </a:r>
          </a:p>
        </p:txBody>
      </p:sp>
      <p:graphicFrame>
        <p:nvGraphicFramePr>
          <p:cNvPr id="3" name="Table 2">
            <a:extLst>
              <a:ext uri="{FF2B5EF4-FFF2-40B4-BE49-F238E27FC236}">
                <a16:creationId xmlns:a16="http://schemas.microsoft.com/office/drawing/2014/main" id="{D14479B4-240C-054F-B378-D45640C9C0E3}"/>
              </a:ext>
            </a:extLst>
          </p:cNvPr>
          <p:cNvGraphicFramePr>
            <a:graphicFrameLocks noGrp="1"/>
          </p:cNvGraphicFramePr>
          <p:nvPr/>
        </p:nvGraphicFramePr>
        <p:xfrm>
          <a:off x="838200" y="1190309"/>
          <a:ext cx="10515600" cy="3688080"/>
        </p:xfrm>
        <a:graphic>
          <a:graphicData uri="http://schemas.openxmlformats.org/drawingml/2006/table">
            <a:tbl>
              <a:tblPr/>
              <a:tblGrid>
                <a:gridCol w="3099891">
                  <a:extLst>
                    <a:ext uri="{9D8B030D-6E8A-4147-A177-3AD203B41FA5}">
                      <a16:colId xmlns:a16="http://schemas.microsoft.com/office/drawing/2014/main" val="3684679747"/>
                    </a:ext>
                  </a:extLst>
                </a:gridCol>
                <a:gridCol w="3730527">
                  <a:extLst>
                    <a:ext uri="{9D8B030D-6E8A-4147-A177-3AD203B41FA5}">
                      <a16:colId xmlns:a16="http://schemas.microsoft.com/office/drawing/2014/main" val="1286705541"/>
                    </a:ext>
                  </a:extLst>
                </a:gridCol>
                <a:gridCol w="3685182">
                  <a:extLst>
                    <a:ext uri="{9D8B030D-6E8A-4147-A177-3AD203B41FA5}">
                      <a16:colId xmlns:a16="http://schemas.microsoft.com/office/drawing/2014/main" val="3250299440"/>
                    </a:ext>
                  </a:extLst>
                </a:gridCol>
              </a:tblGrid>
              <a:tr h="370434">
                <a:tc>
                  <a:txBody>
                    <a:bodyPr/>
                    <a:lstStyle/>
                    <a:p>
                      <a:pPr algn="ctr">
                        <a:buNone/>
                      </a:pPr>
                      <a:r>
                        <a:rPr lang="en-IN" sz="2000" b="1">
                          <a:solidFill>
                            <a:schemeClr val="bg1"/>
                          </a:solidFill>
                          <a:latin typeface="Times New Roman" panose="02020603050405020304" pitchFamily="18" charset="0"/>
                          <a:cs typeface="Times New Roman" panose="02020603050405020304" pitchFamily="18" charset="0"/>
                        </a:rPr>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tc>
                  <a:txBody>
                    <a:bodyPr/>
                    <a:lstStyle/>
                    <a:p>
                      <a:pPr algn="ctr">
                        <a:buNone/>
                      </a:pPr>
                      <a:r>
                        <a:rPr lang="en-IN" sz="2000" b="1">
                          <a:solidFill>
                            <a:schemeClr val="bg1"/>
                          </a:solidFill>
                          <a:latin typeface="Times New Roman" panose="02020603050405020304" pitchFamily="18" charset="0"/>
                          <a:cs typeface="Times New Roman" panose="02020603050405020304" pitchFamily="18" charset="0"/>
                        </a:rPr>
                        <a:t>Python 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tc>
                  <a:txBody>
                    <a:bodyPr/>
                    <a:lstStyle/>
                    <a:p>
                      <a:pPr algn="ctr">
                        <a:buNone/>
                      </a:pPr>
                      <a:r>
                        <a:rPr lang="en-IN" sz="2000" b="1" dirty="0">
                          <a:solidFill>
                            <a:schemeClr val="bg1"/>
                          </a:solidFill>
                          <a:latin typeface="Times New Roman" panose="02020603050405020304" pitchFamily="18" charset="0"/>
                          <a:cs typeface="Times New Roman" panose="02020603050405020304" pitchFamily="18" charset="0"/>
                        </a:rPr>
                        <a:t>NumPy Array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CC"/>
                    </a:solidFill>
                  </a:tcPr>
                </a:tc>
                <a:extLst>
                  <a:ext uri="{0D108BD9-81ED-4DB2-BD59-A6C34878D82A}">
                    <a16:rowId xmlns:a16="http://schemas.microsoft.com/office/drawing/2014/main" val="163104902"/>
                  </a:ext>
                </a:extLst>
              </a:tr>
              <a:tr h="598393">
                <a:tc>
                  <a:txBody>
                    <a:bodyPr/>
                    <a:lstStyle/>
                    <a:p>
                      <a:pPr>
                        <a:buNone/>
                      </a:pPr>
                      <a:r>
                        <a:rPr lang="en-IN" b="1" dirty="0">
                          <a:latin typeface="Times New Roman" panose="02020603050405020304" pitchFamily="18" charset="0"/>
                          <a:cs typeface="Times New Roman" panose="02020603050405020304" pitchFamily="18" charset="0"/>
                        </a:rPr>
                        <a:t>Storage</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Times New Roman" panose="02020603050405020304" pitchFamily="18" charset="0"/>
                          <a:cs typeface="Times New Roman" panose="02020603050405020304" pitchFamily="18" charset="0"/>
                        </a:rPr>
                        <a:t>Stores elements as objects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Times New Roman" panose="02020603050405020304" pitchFamily="18" charset="0"/>
                          <a:cs typeface="Times New Roman" panose="02020603050405020304" pitchFamily="18" charset="0"/>
                        </a:rPr>
                        <a:t>Stores elements in contiguous memory (efficient)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6491078"/>
                  </a:ext>
                </a:extLst>
              </a:tr>
              <a:tr h="341939">
                <a:tc>
                  <a:txBody>
                    <a:bodyPr/>
                    <a:lstStyle/>
                    <a:p>
                      <a:pPr>
                        <a:buNone/>
                      </a:pPr>
                      <a:r>
                        <a:rPr lang="en-IN" b="1" dirty="0">
                          <a:latin typeface="Times New Roman" panose="02020603050405020304" pitchFamily="18" charset="0"/>
                          <a:cs typeface="Times New Roman" panose="02020603050405020304" pitchFamily="18" charset="0"/>
                        </a:rPr>
                        <a:t>Performance</a:t>
                      </a:r>
                      <a:endParaRPr lang="en-IN"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Slower for large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Times New Roman" panose="02020603050405020304" pitchFamily="18" charset="0"/>
                          <a:cs typeface="Times New Roman" panose="02020603050405020304" pitchFamily="18" charset="0"/>
                        </a:rPr>
                        <a:t>Faster due to vectorized 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9611121"/>
                  </a:ext>
                </a:extLst>
              </a:tr>
              <a:tr h="598393">
                <a:tc>
                  <a:txBody>
                    <a:bodyPr/>
                    <a:lstStyle/>
                    <a:p>
                      <a:pPr>
                        <a:buNone/>
                      </a:pPr>
                      <a:r>
                        <a:rPr lang="en-IN" b="1">
                          <a:latin typeface="Times New Roman" panose="02020603050405020304" pitchFamily="18" charset="0"/>
                          <a:cs typeface="Times New Roman" panose="02020603050405020304" pitchFamily="18" charset="0"/>
                        </a:rPr>
                        <a:t>Operations</a:t>
                      </a:r>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Element-wise operations require loops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Supports element-wise operations directly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8548862"/>
                  </a:ext>
                </a:extLst>
              </a:tr>
              <a:tr h="341939">
                <a:tc>
                  <a:txBody>
                    <a:bodyPr/>
                    <a:lstStyle/>
                    <a:p>
                      <a:pPr>
                        <a:buNone/>
                      </a:pPr>
                      <a:r>
                        <a:rPr lang="en-IN" b="1">
                          <a:latin typeface="Times New Roman" panose="02020603050405020304" pitchFamily="18" charset="0"/>
                          <a:cs typeface="Times New Roman" panose="02020603050405020304" pitchFamily="18" charset="0"/>
                        </a:rPr>
                        <a:t>Memory Usage</a:t>
                      </a:r>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Higher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Lower (more memory-efficient)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9036855"/>
                  </a:ext>
                </a:extLst>
              </a:tr>
              <a:tr h="598393">
                <a:tc>
                  <a:txBody>
                    <a:bodyPr/>
                    <a:lstStyle/>
                    <a:p>
                      <a:pPr>
                        <a:buNone/>
                      </a:pPr>
                      <a:r>
                        <a:rPr lang="en-IN" b="1">
                          <a:latin typeface="Times New Roman" panose="02020603050405020304" pitchFamily="18" charset="0"/>
                          <a:cs typeface="Times New Roman" panose="02020603050405020304" pitchFamily="18" charset="0"/>
                        </a:rPr>
                        <a:t>Functionality</a:t>
                      </a:r>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Limited math operations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atin typeface="Times New Roman" panose="02020603050405020304" pitchFamily="18" charset="0"/>
                          <a:cs typeface="Times New Roman" panose="02020603050405020304" pitchFamily="18" charset="0"/>
                        </a:rPr>
                        <a:t>Extensive mathematical and statistical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2655716"/>
                  </a:ext>
                </a:extLst>
              </a:tr>
              <a:tr h="598393">
                <a:tc>
                  <a:txBody>
                    <a:bodyPr/>
                    <a:lstStyle/>
                    <a:p>
                      <a:pPr>
                        <a:buNone/>
                      </a:pPr>
                      <a:r>
                        <a:rPr lang="en-IN" b="1">
                          <a:latin typeface="Times New Roman" panose="02020603050405020304" pitchFamily="18" charset="0"/>
                          <a:cs typeface="Times New Roman" panose="02020603050405020304" pitchFamily="18" charset="0"/>
                        </a:rPr>
                        <a:t>Multidimensional Support</a:t>
                      </a:r>
                      <a:endParaRPr lang="en-IN">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a:latin typeface="Times New Roman" panose="02020603050405020304" pitchFamily="18" charset="0"/>
                          <a:cs typeface="Times New Roman" panose="02020603050405020304" pitchFamily="18" charset="0"/>
                        </a:rPr>
                        <a:t>Nested lists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dirty="0">
                          <a:latin typeface="Times New Roman" panose="02020603050405020304" pitchFamily="18" charset="0"/>
                          <a:cs typeface="Times New Roman" panose="02020603050405020304" pitchFamily="18" charset="0"/>
                        </a:rPr>
                        <a:t>Native support for multidimensional arrays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4345600"/>
                  </a:ext>
                </a:extLst>
              </a:tr>
            </a:tbl>
          </a:graphicData>
        </a:graphic>
      </p:graphicFrame>
      <p:sp>
        <p:nvSpPr>
          <p:cNvPr id="6" name="TextBox 5">
            <a:extLst>
              <a:ext uri="{FF2B5EF4-FFF2-40B4-BE49-F238E27FC236}">
                <a16:creationId xmlns:a16="http://schemas.microsoft.com/office/drawing/2014/main" id="{16ABB879-4485-51DA-0FCE-437B17864FEB}"/>
              </a:ext>
            </a:extLst>
          </p:cNvPr>
          <p:cNvSpPr txBox="1"/>
          <p:nvPr/>
        </p:nvSpPr>
        <p:spPr>
          <a:xfrm>
            <a:off x="838200" y="5056513"/>
            <a:ext cx="6123114" cy="1092607"/>
          </a:xfrm>
          <a:prstGeom prst="rect">
            <a:avLst/>
          </a:prstGeom>
          <a:noFill/>
        </p:spPr>
        <p:txBody>
          <a:bodyPr wrap="square">
            <a:spAutoFit/>
          </a:bodyPr>
          <a:lstStyle/>
          <a:p>
            <a:pPr algn="l">
              <a:buNone/>
            </a:pPr>
            <a:r>
              <a:rPr lang="en-IN" sz="2000" b="1" i="0" dirty="0">
                <a:effectLst/>
                <a:latin typeface="Times New Roman" panose="02020603050405020304" pitchFamily="18" charset="0"/>
                <a:cs typeface="Times New Roman" panose="02020603050405020304" pitchFamily="18" charset="0"/>
              </a:rPr>
              <a:t>Example:</a:t>
            </a:r>
            <a:endParaRPr lang="en-IN" sz="2000" b="0" i="0" dirty="0">
              <a:effectLst/>
              <a:latin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Python list multiplication (1 million elements): ~ 64 </a:t>
            </a:r>
            <a:r>
              <a:rPr lang="en-IN" b="0" i="0" dirty="0" err="1">
                <a:effectLst/>
                <a:latin typeface="Times New Roman" panose="02020603050405020304" pitchFamily="18" charset="0"/>
                <a:cs typeface="Times New Roman" panose="02020603050405020304" pitchFamily="18" charset="0"/>
              </a:rPr>
              <a:t>ms</a:t>
            </a:r>
            <a:endParaRPr lang="en-IN"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IN" b="0" i="0" dirty="0">
                <a:effectLst/>
                <a:latin typeface="Times New Roman" panose="02020603050405020304" pitchFamily="18" charset="0"/>
                <a:cs typeface="Times New Roman" panose="02020603050405020304" pitchFamily="18" charset="0"/>
              </a:rPr>
              <a:t>NumPy array multiplication (1 million elements): ~ 1.3 </a:t>
            </a:r>
            <a:r>
              <a:rPr lang="en-IN" b="0" i="0" dirty="0" err="1">
                <a:effectLst/>
                <a:latin typeface="Times New Roman" panose="02020603050405020304" pitchFamily="18" charset="0"/>
                <a:cs typeface="Times New Roman" panose="02020603050405020304" pitchFamily="18" charset="0"/>
              </a:rPr>
              <a:t>ms</a:t>
            </a:r>
            <a:endParaRPr lang="en-IN"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2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580424" y="2286264"/>
            <a:ext cx="10174891" cy="732869"/>
          </a:xfrm>
        </p:spPr>
        <p:txBody>
          <a:bodyPr>
            <a:normAutofit/>
          </a:bodyPr>
          <a:lstStyle/>
          <a:p>
            <a:pPr algn="l"/>
            <a:r>
              <a:rPr lang="en-IN" b="0" dirty="0"/>
              <a:t>Pandas Basics</a:t>
            </a:r>
          </a:p>
        </p:txBody>
      </p:sp>
    </p:spTree>
    <p:extLst>
      <p:ext uri="{BB962C8B-B14F-4D97-AF65-F5344CB8AC3E}">
        <p14:creationId xmlns:p14="http://schemas.microsoft.com/office/powerpoint/2010/main" val="398667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844213" y="1271970"/>
            <a:ext cx="4230330" cy="940919"/>
          </a:xfrm>
          <a:prstGeom prst="rect">
            <a:avLst/>
          </a:prstGeom>
        </p:spPr>
        <p:txBody>
          <a:bodyPr wrap="square" lIns="91440" tIns="45720" rIns="91440" bIns="45720" anchor="t">
            <a:spAutoFit/>
          </a:bodyPr>
          <a:lstStyle/>
          <a:p>
            <a:r>
              <a:rPr lang="en-US" altLang="en-US" b="1" dirty="0">
                <a:latin typeface="Times New Roman" panose="02020603050405020304" pitchFamily="18" charset="0"/>
                <a:cs typeface="Times New Roman" panose="02020603050405020304" pitchFamily="18" charset="0"/>
              </a:rPr>
              <a:t>What are pandas?</a:t>
            </a:r>
          </a:p>
          <a:p>
            <a:pPr marL="285750" lvl="0" indent="-285750" eaLnBrk="0" fontAlgn="base" hangingPunct="0">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Pandas is a Python module for handling data collections.</a:t>
            </a:r>
          </a:p>
          <a:p>
            <a:pPr marL="285750" lvl="0" indent="-285750" eaLnBrk="0" fontAlgn="base" hangingPunct="0">
              <a:spcBef>
                <a:spcPct val="0"/>
              </a:spcBef>
              <a:spcAft>
                <a:spcPct val="0"/>
              </a:spcAft>
              <a:buFont typeface="Arial" panose="020B0604020202020204" pitchFamily="34" charset="0"/>
              <a:buChar char="•"/>
            </a:pPr>
            <a:r>
              <a:rPr lang="en-US" altLang="en-US" sz="1200" dirty="0">
                <a:latin typeface="Times New Roman" panose="02020603050405020304" pitchFamily="18" charset="0"/>
                <a:cs typeface="Times New Roman" panose="02020603050405020304" pitchFamily="18" charset="0"/>
              </a:rPr>
              <a:t>It includes functions for </a:t>
            </a:r>
            <a:r>
              <a:rPr lang="en-US" altLang="en-US" sz="1200" dirty="0" err="1">
                <a:latin typeface="Times New Roman" panose="02020603050405020304" pitchFamily="18" charset="0"/>
                <a:cs typeface="Times New Roman" panose="02020603050405020304" pitchFamily="18" charset="0"/>
              </a:rPr>
              <a:t>analysing</a:t>
            </a:r>
            <a:r>
              <a:rPr lang="en-US" altLang="en-US" sz="1200" dirty="0">
                <a:latin typeface="Times New Roman" panose="02020603050405020304" pitchFamily="18" charset="0"/>
                <a:cs typeface="Times New Roman" panose="02020603050405020304" pitchFamily="18" charset="0"/>
              </a:rPr>
              <a:t>, cleaning, examining, and modifying data.</a:t>
            </a:r>
          </a:p>
        </p:txBody>
      </p:sp>
      <p:sp>
        <p:nvSpPr>
          <p:cNvPr id="14" name="Rectangle 13"/>
          <p:cNvSpPr/>
          <p:nvPr/>
        </p:nvSpPr>
        <p:spPr>
          <a:xfrm>
            <a:off x="844212" y="2204751"/>
            <a:ext cx="4381006" cy="1292828"/>
          </a:xfrm>
          <a:prstGeom prst="rect">
            <a:avLst/>
          </a:prstGeom>
        </p:spPr>
        <p:txBody>
          <a:bodyPr wrap="square" lIns="91440" tIns="45720" rIns="91440" bIns="45720" anchor="t">
            <a:spAutoFit/>
          </a:bodyPr>
          <a:lstStyle/>
          <a:p>
            <a:r>
              <a:rPr lang="en-US" altLang="en-US" b="1" dirty="0">
                <a:latin typeface="Times New Roman" panose="02020603050405020304" pitchFamily="18" charset="0"/>
                <a:cs typeface="Times New Roman" panose="02020603050405020304" pitchFamily="18" charset="0"/>
              </a:rPr>
              <a:t>What Is the Point of Using Pandas? </a:t>
            </a:r>
          </a:p>
          <a:p>
            <a:pPr lvl="0"/>
            <a:r>
              <a:rPr lang="en-US" altLang="en-US" sz="1200" dirty="0">
                <a:latin typeface="Times New Roman" panose="02020603050405020304" pitchFamily="18" charset="0"/>
                <a:cs typeface="Times New Roman" panose="02020603050405020304" pitchFamily="18" charset="0"/>
              </a:rPr>
              <a:t>Pandas allows us to </a:t>
            </a:r>
            <a:r>
              <a:rPr lang="en-US" altLang="en-US" sz="1200" dirty="0" err="1">
                <a:latin typeface="Times New Roman" panose="02020603050405020304" pitchFamily="18" charset="0"/>
                <a:cs typeface="Times New Roman" panose="02020603050405020304" pitchFamily="18" charset="0"/>
              </a:rPr>
              <a:t>analyse</a:t>
            </a:r>
            <a:r>
              <a:rPr lang="en-US" altLang="en-US" sz="1200" dirty="0">
                <a:latin typeface="Times New Roman" panose="02020603050405020304" pitchFamily="18" charset="0"/>
                <a:cs typeface="Times New Roman" panose="02020603050405020304" pitchFamily="18" charset="0"/>
              </a:rPr>
              <a:t> large amounts of data and draw conclusions based on statistical principles. </a:t>
            </a:r>
            <a:br>
              <a:rPr lang="en-US" altLang="en-US" sz="1200" dirty="0">
                <a:latin typeface="Times New Roman" panose="02020603050405020304" pitchFamily="18" charset="0"/>
                <a:cs typeface="Times New Roman" panose="02020603050405020304" pitchFamily="18" charset="0"/>
              </a:rPr>
            </a:br>
            <a:br>
              <a:rPr lang="en-US" altLang="en-US" sz="1200" dirty="0">
                <a:latin typeface="Times New Roman" panose="02020603050405020304" pitchFamily="18" charset="0"/>
                <a:cs typeface="Times New Roman" panose="02020603050405020304" pitchFamily="18" charset="0"/>
              </a:rPr>
            </a:br>
            <a:r>
              <a:rPr lang="en-US" altLang="en-US" sz="1200" dirty="0">
                <a:latin typeface="Times New Roman" panose="02020603050405020304" pitchFamily="18" charset="0"/>
                <a:cs typeface="Times New Roman" panose="02020603050405020304" pitchFamily="18" charset="0"/>
              </a:rPr>
              <a:t>Pandas can clean and </a:t>
            </a:r>
            <a:r>
              <a:rPr lang="en-US" altLang="en-US" sz="1200" dirty="0" err="1">
                <a:latin typeface="Times New Roman" panose="02020603050405020304" pitchFamily="18" charset="0"/>
                <a:cs typeface="Times New Roman" panose="02020603050405020304" pitchFamily="18" charset="0"/>
              </a:rPr>
              <a:t>organise</a:t>
            </a:r>
            <a:r>
              <a:rPr lang="en-US" altLang="en-US" sz="1200" dirty="0">
                <a:latin typeface="Times New Roman" panose="02020603050405020304" pitchFamily="18" charset="0"/>
                <a:cs typeface="Times New Roman" panose="02020603050405020304" pitchFamily="18" charset="0"/>
              </a:rPr>
              <a:t> cluttered data sets, making them more understandable and useful. </a:t>
            </a:r>
          </a:p>
        </p:txBody>
      </p:sp>
      <p:sp>
        <p:nvSpPr>
          <p:cNvPr id="15" name="Rectangle 14"/>
          <p:cNvSpPr/>
          <p:nvPr/>
        </p:nvSpPr>
        <p:spPr>
          <a:xfrm>
            <a:off x="844211" y="3476031"/>
            <a:ext cx="3349719" cy="923330"/>
          </a:xfrm>
          <a:prstGeom prst="rect">
            <a:avLst/>
          </a:prstGeom>
        </p:spPr>
        <p:txBody>
          <a:bodyPr wrap="square" lIns="91440" tIns="45720" rIns="91440" bIns="45720" anchor="t">
            <a:spAutoFit/>
          </a:bodyPr>
          <a:lstStyle/>
          <a:p>
            <a:r>
              <a:rPr lang="en-IN" b="1" i="0" dirty="0">
                <a:solidFill>
                  <a:srgbClr val="000000"/>
                </a:solidFill>
                <a:effectLst/>
                <a:latin typeface="Times New Roman" panose="02020603050405020304" pitchFamily="18" charset="0"/>
                <a:cs typeface="Times New Roman" panose="02020603050405020304" pitchFamily="18" charset="0"/>
              </a:rPr>
              <a:t>Import Pandas</a:t>
            </a:r>
          </a:p>
          <a:p>
            <a:r>
              <a:rPr lang="en-IN" sz="1200" dirty="0">
                <a:latin typeface="Times New Roman" panose="02020603050405020304" pitchFamily="18" charset="0"/>
                <a:cs typeface="Times New Roman" panose="02020603050405020304" pitchFamily="18" charset="0"/>
              </a:rPr>
              <a:t>Once installing pandas </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you can import it by using: </a:t>
            </a:r>
          </a:p>
          <a:p>
            <a:r>
              <a:rPr lang="en-IN" sz="1200" b="1" dirty="0">
                <a:solidFill>
                  <a:srgbClr val="FF0000"/>
                </a:solidFill>
                <a:latin typeface="Times New Roman" panose="02020603050405020304" pitchFamily="18" charset="0"/>
                <a:cs typeface="Times New Roman" panose="02020603050405020304" pitchFamily="18" charset="0"/>
              </a:rPr>
              <a:t>import pandas as pd</a:t>
            </a:r>
          </a:p>
        </p:txBody>
      </p:sp>
      <p:sp>
        <p:nvSpPr>
          <p:cNvPr id="17" name="Rectangle 16"/>
          <p:cNvSpPr/>
          <p:nvPr/>
        </p:nvSpPr>
        <p:spPr>
          <a:xfrm>
            <a:off x="844212" y="4285061"/>
            <a:ext cx="4378075" cy="1615827"/>
          </a:xfrm>
          <a:prstGeom prst="rect">
            <a:avLst/>
          </a:prstGeom>
        </p:spPr>
        <p:txBody>
          <a:bodyPr wrap="square" lIns="91440" tIns="45720" rIns="91440" bIns="45720" anchor="t">
            <a:spAutoFit/>
          </a:bodyPr>
          <a:lstStyle/>
          <a:p>
            <a:pPr lvl="0" eaLnBrk="0" fontAlgn="base" hangingPunct="0">
              <a:lnSpc>
                <a:spcPct val="150000"/>
              </a:lnSpc>
              <a:spcBef>
                <a:spcPct val="0"/>
              </a:spcBef>
              <a:spcAft>
                <a:spcPct val="0"/>
              </a:spcAf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Getting Started: Loading Your Data</a:t>
            </a:r>
          </a:p>
          <a:p>
            <a:pPr lvl="0"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First, you need to get your data into Pandas. This is usually from a file.</a:t>
            </a:r>
            <a:endParaRPr lang="en-US" altLang="en-US" sz="12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sz="1200" b="1" dirty="0">
                <a:latin typeface="Times New Roman" panose="02020603050405020304" pitchFamily="18" charset="0"/>
                <a:cs typeface="Times New Roman" panose="02020603050405020304" pitchFamily="18" charset="0"/>
              </a:rPr>
              <a:t>Read a CSV File</a:t>
            </a:r>
            <a:r>
              <a:rPr lang="en-US" altLang="en-US" sz="1200" dirty="0">
                <a:latin typeface="Times New Roman" panose="02020603050405020304" pitchFamily="18" charset="0"/>
                <a:cs typeface="Times New Roman" panose="02020603050405020304" pitchFamily="18" charset="0"/>
              </a:rPr>
              <a:t>: This is the most common file type for data. </a:t>
            </a:r>
          </a:p>
          <a:p>
            <a:pPr lvl="0" eaLnBrk="0" fontAlgn="base" hangingPunct="0">
              <a:spcBef>
                <a:spcPct val="0"/>
              </a:spcBef>
              <a:spcAft>
                <a:spcPct val="0"/>
              </a:spcAf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a:t>
            </a:r>
            <a:r>
              <a:rPr kumimoji="0" lang="en-US" altLang="en-US"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pd.read_csv</a:t>
            </a:r>
            <a:r>
              <a:rPr kumimoji="0" lang="en-US" altLang="en-US"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('filename.csv')</a:t>
            </a:r>
          </a:p>
          <a:p>
            <a:pPr marL="285750" lvl="0" indent="-285750" eaLnBrk="0" fontAlgn="base" hangingPunct="0">
              <a:spcBef>
                <a:spcPct val="0"/>
              </a:spcBef>
              <a:spcAft>
                <a:spcPct val="0"/>
              </a:spcAft>
              <a:buFont typeface="Arial" panose="020B0604020202020204" pitchFamily="34" charset="0"/>
              <a:buChar char="•"/>
            </a:pPr>
            <a:r>
              <a:rPr lang="en-US" altLang="en-US" sz="1200" b="1" dirty="0">
                <a:latin typeface="Times New Roman" panose="02020603050405020304" pitchFamily="18" charset="0"/>
                <a:cs typeface="Times New Roman" panose="02020603050405020304" pitchFamily="18" charset="0"/>
              </a:rPr>
              <a:t>Read an Excel File</a:t>
            </a:r>
            <a:r>
              <a:rPr lang="en-US" altLang="en-US" sz="1200" dirty="0">
                <a:latin typeface="Times New Roman" panose="02020603050405020304" pitchFamily="18" charset="0"/>
                <a:cs typeface="Times New Roman" panose="02020603050405020304" pitchFamily="18" charset="0"/>
              </a:rPr>
              <a:t>: If your data is in an Excel spreadsheet. </a:t>
            </a:r>
          </a:p>
          <a:p>
            <a:pPr lvl="0" eaLnBrk="0" fontAlgn="base" hangingPunct="0">
              <a:spcBef>
                <a:spcPct val="0"/>
              </a:spcBef>
              <a:spcAft>
                <a:spcPct val="0"/>
              </a:spcAft>
            </a:pPr>
            <a:r>
              <a:rPr lang="en-US" altLang="en-US" sz="1200" dirty="0">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a:t>
            </a:r>
            <a:r>
              <a:rPr kumimoji="0" lang="en-US" altLang="en-US"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pd.read_excel</a:t>
            </a:r>
            <a:r>
              <a:rPr kumimoji="0" lang="en-US" altLang="en-US" sz="12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('filename.xlsx')</a:t>
            </a:r>
          </a:p>
        </p:txBody>
      </p:sp>
      <p:pic>
        <p:nvPicPr>
          <p:cNvPr id="4" name="Picture 3" descr="A screenshot of a computer&#10;&#10;AI-generated content may be incorrect.">
            <a:extLst>
              <a:ext uri="{FF2B5EF4-FFF2-40B4-BE49-F238E27FC236}">
                <a16:creationId xmlns:a16="http://schemas.microsoft.com/office/drawing/2014/main" id="{32240260-2F8A-7587-5997-BFC4A5FE009F}"/>
              </a:ext>
            </a:extLst>
          </p:cNvPr>
          <p:cNvPicPr>
            <a:picLocks noChangeAspect="1"/>
          </p:cNvPicPr>
          <p:nvPr/>
        </p:nvPicPr>
        <p:blipFill>
          <a:blip r:embed="rId3"/>
          <a:srcRect l="46" r="8319" b="30785"/>
          <a:stretch>
            <a:fillRect/>
          </a:stretch>
        </p:blipFill>
        <p:spPr>
          <a:xfrm>
            <a:off x="5319126" y="1014844"/>
            <a:ext cx="6136293" cy="358696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8609C5E0-FF1E-89CC-3699-FA156C75F21B}"/>
              </a:ext>
            </a:extLst>
          </p:cNvPr>
          <p:cNvPicPr>
            <a:picLocks noChangeAspect="1"/>
          </p:cNvPicPr>
          <p:nvPr/>
        </p:nvPicPr>
        <p:blipFill>
          <a:blip r:embed="rId3"/>
          <a:srcRect l="-671" t="70757" r="188" b="-204"/>
          <a:stretch>
            <a:fillRect/>
          </a:stretch>
        </p:blipFill>
        <p:spPr>
          <a:xfrm>
            <a:off x="5275986" y="4600727"/>
            <a:ext cx="6180326" cy="1615629"/>
          </a:xfrm>
          <a:prstGeom prst="rect">
            <a:avLst/>
          </a:prstGeom>
        </p:spPr>
      </p:pic>
    </p:spTree>
    <p:extLst>
      <p:ext uri="{BB962C8B-B14F-4D97-AF65-F5344CB8AC3E}">
        <p14:creationId xmlns:p14="http://schemas.microsoft.com/office/powerpoint/2010/main" val="24128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CEF73-24E2-DB17-7300-9525293E5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C23EA6-7065-270C-39E5-39A4B09E5A6E}"/>
              </a:ext>
            </a:extLst>
          </p:cNvPr>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FF72FC9-FA5C-CF75-68D9-56B641F43455}"/>
              </a:ext>
            </a:extLst>
          </p:cNvPr>
          <p:cNvSpPr/>
          <p:nvPr/>
        </p:nvSpPr>
        <p:spPr>
          <a:xfrm>
            <a:off x="5969978" y="1271970"/>
            <a:ext cx="4967654" cy="4616648"/>
          </a:xfrm>
          <a:prstGeom prst="rect">
            <a:avLst/>
          </a:prstGeom>
        </p:spPr>
        <p:txBody>
          <a:bodyPr wrap="square" lIns="91440" tIns="45720" rIns="91440" bIns="45720" anchor="t">
            <a:spAutoFit/>
          </a:bodyPr>
          <a:lstStyle/>
          <a:p>
            <a:r>
              <a:rPr lang="en-IN" sz="1400" b="1" dirty="0">
                <a:latin typeface="Times New Roman"/>
                <a:cs typeface="Times New Roman"/>
              </a:rPr>
              <a:t>Understanding Your Data</a:t>
            </a:r>
          </a:p>
          <a:p>
            <a:pPr lvl="0" eaLnBrk="0" fontAlgn="base" hangingPunct="0">
              <a:spcBef>
                <a:spcPct val="0"/>
              </a:spcBef>
              <a:spcAft>
                <a:spcPct val="0"/>
              </a:spcAft>
            </a:pPr>
            <a:r>
              <a:rPr lang="en-US" altLang="en-US" sz="1400" dirty="0">
                <a:latin typeface="Times New Roman"/>
                <a:cs typeface="Times New Roman"/>
              </a:rPr>
              <a:t>Once your data is loaded, you need to get a feel for what it looks like.</a:t>
            </a:r>
          </a:p>
          <a:p>
            <a:pPr lvl="0"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a:cs typeface="Times New Roman"/>
              </a:rPr>
              <a:t>Display Top Rows: </a:t>
            </a:r>
            <a:r>
              <a:rPr lang="en-US" altLang="en-US" sz="1400" dirty="0">
                <a:latin typeface="Times New Roman"/>
                <a:cs typeface="Times New Roman"/>
              </a:rPr>
              <a:t>See the first 5 rows to get a quick sample. </a:t>
            </a:r>
          </a:p>
          <a:p>
            <a:pPr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df.head</a:t>
            </a:r>
            <a:r>
              <a:rPr kumimoji="0" lang="en-US" altLang="en-US" sz="1400" b="1" i="0" u="none" strike="noStrike" cap="none" normalizeH="0" baseline="0" dirty="0">
                <a:ln>
                  <a:noFill/>
                </a:ln>
                <a:solidFill>
                  <a:srgbClr val="FF0000"/>
                </a:solidFill>
                <a:effectLst/>
                <a:latin typeface="Times New Roman"/>
                <a:cs typeface="Times New Roman"/>
              </a:rPr>
              <a:t>()</a:t>
            </a:r>
            <a:r>
              <a:rPr lang="en-US" altLang="en-US" sz="1400" dirty="0">
                <a:latin typeface="Times New Roman"/>
                <a:cs typeface="Times New Roman"/>
              </a:rPr>
              <a:t> #by default it's 5</a:t>
            </a:r>
            <a:endParaRPr lang="en-US" altLang="en-US" sz="1400" i="0" u="none" strike="noStrike" cap="none" normalizeH="0" baseline="0" dirty="0">
              <a:ln>
                <a:noFill/>
              </a:ln>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endParaRPr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a:cs typeface="Times New Roman"/>
              </a:rPr>
              <a:t>Display Bottom Rows:</a:t>
            </a:r>
            <a:r>
              <a:rPr lang="en-US" altLang="en-US" sz="1400" dirty="0">
                <a:latin typeface="Times New Roman"/>
                <a:cs typeface="Times New Roman"/>
              </a:rPr>
              <a:t> Check the last 5 rows, which can be useful to see the total count or if the data is sorted. </a:t>
            </a:r>
          </a:p>
          <a:p>
            <a:pPr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err="1">
                <a:ln>
                  <a:noFill/>
                </a:ln>
                <a:solidFill>
                  <a:srgbClr val="FF0000"/>
                </a:solidFill>
                <a:effectLst/>
                <a:latin typeface="Times New Roman"/>
                <a:cs typeface="Times New Roman"/>
              </a:rPr>
              <a:t>df.tail</a:t>
            </a:r>
            <a:r>
              <a:rPr kumimoji="0" lang="en-US" altLang="en-US" sz="1400" b="1" i="0" u="none" strike="noStrike" cap="none" normalizeH="0" baseline="0" dirty="0">
                <a:ln>
                  <a:noFill/>
                </a:ln>
                <a:solidFill>
                  <a:srgbClr val="FF0000"/>
                </a:solidFill>
                <a:effectLst/>
                <a:latin typeface="Times New Roman"/>
                <a:cs typeface="Times New Roman"/>
              </a:rPr>
              <a:t>()</a:t>
            </a:r>
            <a:r>
              <a:rPr lang="en-US" altLang="en-US" sz="1400" b="1" dirty="0">
                <a:solidFill>
                  <a:srgbClr val="FF0000"/>
                </a:solidFill>
                <a:latin typeface="Times New Roman"/>
                <a:cs typeface="Times New Roman"/>
              </a:rPr>
              <a:t> </a:t>
            </a:r>
            <a:r>
              <a:rPr lang="en-US" sz="1400" dirty="0">
                <a:solidFill>
                  <a:srgbClr val="000000"/>
                </a:solidFill>
                <a:latin typeface="Times New Roman"/>
                <a:cs typeface="Times New Roman"/>
              </a:rPr>
              <a:t>#by default it's 5</a:t>
            </a:r>
          </a:p>
          <a:p>
            <a:pPr eaLnBrk="0" fontAlgn="base" hangingPunct="0">
              <a:spcBef>
                <a:spcPct val="0"/>
              </a:spcBef>
              <a:spcAft>
                <a:spcPct val="0"/>
              </a:spcAft>
            </a:pPr>
            <a:endParaRPr lang="en-US" altLang="en-US" sz="1400" dirty="0">
              <a:solidFill>
                <a:srgbClr val="000000"/>
              </a:solidFill>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a:cs typeface="Times New Roman"/>
              </a:rPr>
              <a:t>Get a Quick Summary:</a:t>
            </a:r>
            <a:r>
              <a:rPr lang="en-US" altLang="en-US" sz="1400" dirty="0">
                <a:latin typeface="Times New Roman"/>
                <a:cs typeface="Times New Roman"/>
              </a:rPr>
              <a:t> See how many rows and columns you have, the names of the columns, and what type of data is in each column (e.g., numbers, text, dates). This is one of the most useful commands.</a:t>
            </a:r>
          </a:p>
          <a:p>
            <a:pPr lvl="0" eaLnBrk="0" fontAlgn="base" hangingPunct="0">
              <a:spcBef>
                <a:spcPct val="0"/>
              </a:spcBef>
              <a:spcAft>
                <a:spcPct val="0"/>
              </a:spcAft>
            </a:pPr>
            <a:r>
              <a:rPr kumimoji="0" lang="en-US" altLang="en-US" sz="1400" b="1" i="0" u="none" strike="noStrike" cap="none" normalizeH="0" dirty="0">
                <a:ln>
                  <a:noFill/>
                </a:ln>
                <a:solidFill>
                  <a:srgbClr val="FF0000"/>
                </a:solidFill>
                <a:effectLst/>
                <a:latin typeface="Times New Roman"/>
                <a:cs typeface="Times New Roman"/>
              </a:rPr>
              <a:t>      </a:t>
            </a:r>
            <a:r>
              <a:rPr kumimoji="0" lang="en-US" altLang="en-US" sz="1400" b="1" i="0" u="none" strike="noStrike" cap="none" normalizeH="0" baseline="0" dirty="0">
                <a:ln>
                  <a:noFill/>
                </a:ln>
                <a:solidFill>
                  <a:srgbClr val="FF0000"/>
                </a:solidFill>
                <a:effectLst/>
                <a:latin typeface="Times New Roman"/>
                <a:cs typeface="Times New Roman"/>
              </a:rPr>
              <a:t>df.info()</a:t>
            </a:r>
            <a:endParaRPr lang="en-US" altLang="en-US" sz="1400" b="1" i="0" u="none" strike="noStrike" cap="none" normalizeH="0" baseline="0" dirty="0">
              <a:ln>
                <a:noFill/>
              </a:ln>
              <a:solidFill>
                <a:srgbClr val="FF0000"/>
              </a:solidFill>
              <a:effectLst/>
              <a:latin typeface="Times New Roman"/>
              <a:cs typeface="Times New Roman"/>
            </a:endParaRPr>
          </a:p>
          <a:p>
            <a:pPr lvl="0" eaLnBrk="0" fontAlgn="base" hangingPunct="0">
              <a:spcBef>
                <a:spcPct val="0"/>
              </a:spcBef>
              <a:spcAft>
                <a:spcPct val="0"/>
              </a:spcAft>
            </a:pPr>
            <a:endParaRPr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a:cs typeface="Times New Roman"/>
              </a:rPr>
              <a:t>Get Descriptive Statistics:</a:t>
            </a:r>
            <a:r>
              <a:rPr lang="en-US" altLang="en-US" sz="1400" dirty="0">
                <a:latin typeface="Times New Roman"/>
                <a:cs typeface="Times New Roman"/>
              </a:rPr>
              <a:t> For all columns with numbers, this calculates the count, mean (average), standard deviation, min, and max values. </a:t>
            </a:r>
          </a:p>
          <a:p>
            <a:pPr lvl="0"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err="1">
                <a:ln>
                  <a:noFill/>
                </a:ln>
                <a:solidFill>
                  <a:srgbClr val="FF0000"/>
                </a:solidFill>
                <a:effectLst/>
                <a:latin typeface="Times New Roman"/>
                <a:cs typeface="Times New Roman"/>
              </a:rPr>
              <a:t>df.describe</a:t>
            </a:r>
            <a:r>
              <a:rPr kumimoji="0" lang="en-US" altLang="en-US" sz="1400" b="1" i="0" u="none" strike="noStrike" cap="none" normalizeH="0" baseline="0" dirty="0">
                <a:ln>
                  <a:noFill/>
                </a:ln>
                <a:solidFill>
                  <a:srgbClr val="FF0000"/>
                </a:solidFill>
                <a:effectLst/>
                <a:latin typeface="Times New Roman"/>
                <a:cs typeface="Times New Roman"/>
              </a:rPr>
              <a:t>()</a:t>
            </a:r>
            <a:endParaRPr lang="en-US" altLang="en-US" sz="1400" b="1" i="0" u="none" strike="noStrike" cap="none" normalizeH="0" baseline="0" dirty="0">
              <a:ln>
                <a:noFill/>
              </a:ln>
              <a:solidFill>
                <a:srgbClr val="FF0000"/>
              </a:solidFill>
              <a:effectLst/>
              <a:latin typeface="Times New Roman"/>
              <a:cs typeface="Times New Roman"/>
            </a:endParaRPr>
          </a:p>
        </p:txBody>
      </p:sp>
      <p:pic>
        <p:nvPicPr>
          <p:cNvPr id="3" name="Picture 2" descr="A screenshot of a computer&#10;&#10;AI-generated content may be incorrect.">
            <a:extLst>
              <a:ext uri="{FF2B5EF4-FFF2-40B4-BE49-F238E27FC236}">
                <a16:creationId xmlns:a16="http://schemas.microsoft.com/office/drawing/2014/main" id="{1AE55667-2BC2-C424-3E9E-874FE678B5B3}"/>
              </a:ext>
            </a:extLst>
          </p:cNvPr>
          <p:cNvPicPr>
            <a:picLocks noChangeAspect="1"/>
          </p:cNvPicPr>
          <p:nvPr/>
        </p:nvPicPr>
        <p:blipFill>
          <a:blip r:embed="rId3"/>
          <a:stretch>
            <a:fillRect/>
          </a:stretch>
        </p:blipFill>
        <p:spPr>
          <a:xfrm>
            <a:off x="696445" y="1270747"/>
            <a:ext cx="4703109" cy="1515036"/>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3D102D5D-2EFB-1D90-9744-84D6B3148524}"/>
              </a:ext>
            </a:extLst>
          </p:cNvPr>
          <p:cNvPicPr>
            <a:picLocks noChangeAspect="1"/>
          </p:cNvPicPr>
          <p:nvPr/>
        </p:nvPicPr>
        <p:blipFill>
          <a:blip r:embed="rId4"/>
          <a:stretch>
            <a:fillRect/>
          </a:stretch>
        </p:blipFill>
        <p:spPr>
          <a:xfrm>
            <a:off x="684399" y="2955271"/>
            <a:ext cx="4010025" cy="3076575"/>
          </a:xfrm>
          <a:prstGeom prst="rect">
            <a:avLst/>
          </a:prstGeom>
        </p:spPr>
      </p:pic>
    </p:spTree>
    <p:extLst>
      <p:ext uri="{BB962C8B-B14F-4D97-AF65-F5344CB8AC3E}">
        <p14:creationId xmlns:p14="http://schemas.microsoft.com/office/powerpoint/2010/main" val="52090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802354" y="1220097"/>
            <a:ext cx="5834977" cy="4893647"/>
          </a:xfrm>
          <a:prstGeom prst="rect">
            <a:avLst/>
          </a:prstGeom>
        </p:spPr>
        <p:txBody>
          <a:bodyPr wrap="square" lIns="91440" tIns="45720" rIns="91440" bIns="45720" anchor="t">
            <a:spAutoFit/>
          </a:bodyPr>
          <a:lstStyle/>
          <a:p>
            <a:r>
              <a:rPr lang="en-IN" sz="2000" b="1" dirty="0">
                <a:latin typeface="Times New Roman" panose="02020603050405020304" pitchFamily="18" charset="0"/>
                <a:cs typeface="Times New Roman" panose="02020603050405020304" pitchFamily="18" charset="0"/>
              </a:rPr>
              <a:t>Cleaning Your Data</a:t>
            </a:r>
          </a:p>
          <a:p>
            <a:pPr lvl="0" eaLnBrk="0" fontAlgn="base" hangingPunct="0">
              <a:spcBef>
                <a:spcPct val="0"/>
              </a:spcBef>
              <a:spcAft>
                <a:spcPct val="0"/>
              </a:spcAft>
            </a:pPr>
            <a:r>
              <a:rPr lang="en-US" altLang="en-US" sz="1400" dirty="0">
                <a:latin typeface="Times New Roman" panose="02020603050405020304" pitchFamily="18" charset="0"/>
                <a:cs typeface="Times New Roman" panose="02020603050405020304" pitchFamily="18" charset="0"/>
              </a:rPr>
              <a:t>Real-world data is often messy. You might have missing values, typos, or columns you don't need.</a:t>
            </a:r>
          </a:p>
          <a:p>
            <a:pPr lvl="0" eaLnBrk="0" fontAlgn="base" hangingPunct="0">
              <a:spcBef>
                <a:spcPct val="0"/>
              </a:spcBef>
              <a:spcAft>
                <a:spcPct val="0"/>
              </a:spcAft>
            </a:pPr>
            <a:endParaRPr kumimoji="0" lang="en-US" altLang="en-US" sz="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Handling Missing Values</a:t>
            </a:r>
          </a:p>
          <a:p>
            <a:pPr marL="285750" lvl="0"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effectLst/>
                <a:latin typeface="Times New Roman"/>
                <a:cs typeface="Times New Roman"/>
              </a:rPr>
              <a:t>Check for Missing Values</a:t>
            </a:r>
            <a:r>
              <a:rPr lang="en-US" altLang="en-US" sz="1400" dirty="0">
                <a:latin typeface="Times New Roman"/>
                <a:cs typeface="Times New Roman"/>
              </a:rPr>
              <a:t>: This counts the number of empty cells (</a:t>
            </a:r>
            <a:r>
              <a:rPr kumimoji="0" lang="en-US" altLang="en-US" sz="1400" b="0" i="0" u="none" strike="noStrike" cap="none" normalizeH="0" baseline="0" dirty="0" err="1">
                <a:ln>
                  <a:noFill/>
                </a:ln>
                <a:effectLst/>
                <a:latin typeface="Times New Roman"/>
                <a:cs typeface="Times New Roman"/>
              </a:rPr>
              <a:t>NaN</a:t>
            </a:r>
            <a:r>
              <a:rPr kumimoji="0" lang="en-US" altLang="en-US" sz="1400" b="0" i="0" u="none" strike="noStrike" cap="none" normalizeH="0" baseline="0" dirty="0">
                <a:ln>
                  <a:noFill/>
                </a:ln>
                <a:effectLst/>
                <a:latin typeface="Times New Roman"/>
                <a:cs typeface="Times New Roman"/>
              </a:rPr>
              <a:t> values) in each column. </a:t>
            </a:r>
            <a:endParaRPr lang="en-US" altLang="en-US" sz="1400" b="0" i="0" u="none" strike="noStrike" cap="none" normalizeH="0" baseline="0" dirty="0">
              <a:ln>
                <a:noFill/>
              </a:ln>
              <a:effectLst/>
              <a:latin typeface="Times New Roman"/>
              <a:cs typeface="Times New Roman"/>
            </a:endParaRPr>
          </a:p>
          <a:p>
            <a:pPr lvl="0" eaLnBrk="0" fontAlgn="base" hangingPunct="0">
              <a:spcBef>
                <a:spcPct val="0"/>
              </a:spcBef>
              <a:spcAft>
                <a:spcPct val="0"/>
              </a:spcAft>
            </a:pPr>
            <a:r>
              <a:rPr lang="en-US" altLang="en-US" sz="1400" dirty="0">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df.isnull</a:t>
            </a:r>
            <a:r>
              <a:rPr kumimoji="0" lang="en-US" altLang="en-US" sz="1400" b="1" i="0" u="none" strike="noStrike" cap="none" normalizeH="0" baseline="0" dirty="0">
                <a:ln>
                  <a:noFill/>
                </a:ln>
                <a:solidFill>
                  <a:srgbClr val="FF0000"/>
                </a:solidFill>
                <a:effectLst/>
                <a:latin typeface="Times New Roman"/>
                <a:cs typeface="Times New Roman"/>
              </a:rPr>
              <a:t>().sum()</a:t>
            </a:r>
            <a:endParaRPr lang="en-US" altLang="en-US" sz="1400" b="1" i="0" u="none" strike="noStrike" cap="none" normalizeH="0" baseline="0" dirty="0">
              <a:ln>
                <a:noFill/>
              </a:ln>
              <a:solidFill>
                <a:srgbClr val="FF0000"/>
              </a:solidFill>
              <a:effectLst/>
              <a:latin typeface="Times New Roman"/>
              <a:cs typeface="Times New Roman"/>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Drop Rows with Missing Values</a:t>
            </a:r>
            <a:r>
              <a:rPr lang="en-US" altLang="en-US" sz="1400" dirty="0">
                <a:latin typeface="Times New Roman" panose="02020603050405020304" pitchFamily="18" charset="0"/>
                <a:cs typeface="Times New Roman" panose="02020603050405020304" pitchFamily="18" charset="0"/>
              </a:rPr>
              <a:t>: A quick way to clean up your data is to remove any row that has an empty cell. </a:t>
            </a:r>
          </a:p>
          <a:p>
            <a:pPr lvl="0"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df.dropna</a:t>
            </a:r>
            <a:r>
              <a:rPr kumimoji="0" lang="en-US" altLang="en-US" sz="1400" b="1" i="0" u="none" strike="noStrike" cap="none" normalizeH="0" baseline="0" dirty="0">
                <a:ln>
                  <a:noFill/>
                </a:ln>
                <a:solidFill>
                  <a:srgbClr val="FF0000"/>
                </a:solidFill>
                <a:effectLst/>
                <a:latin typeface="Times New Roman"/>
                <a:cs typeface="Times New Roman"/>
              </a:rPr>
              <a:t>()</a:t>
            </a:r>
            <a:endParaRPr lang="en-US" altLang="en-US" sz="1400" b="1" i="0" u="none" strike="noStrike" cap="none" normalizeH="0" baseline="0" dirty="0">
              <a:ln>
                <a:noFill/>
              </a:ln>
              <a:solidFill>
                <a:srgbClr val="FF0000"/>
              </a:solidFill>
              <a:effectLst/>
              <a:latin typeface="Times New Roman"/>
              <a:cs typeface="Times New Roman"/>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Fill Missing Values</a:t>
            </a:r>
            <a:r>
              <a:rPr lang="en-US" altLang="en-US" sz="1400" dirty="0">
                <a:latin typeface="Times New Roman" panose="02020603050405020304" pitchFamily="18" charset="0"/>
                <a:cs typeface="Times New Roman" panose="02020603050405020304" pitchFamily="18" charset="0"/>
              </a:rPr>
              <a:t>: Instead of dropping rows, you might want to fill the empty cells with a specific value (like 0 or the column's average). </a:t>
            </a:r>
          </a:p>
          <a:p>
            <a:pPr lvl="0"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df.fillna</a:t>
            </a:r>
            <a:r>
              <a:rPr kumimoji="0" lang="en-US" altLang="en-US" sz="1400" b="1" i="0" u="none" strike="noStrike" cap="none" normalizeH="0" baseline="0" dirty="0">
                <a:ln>
                  <a:noFill/>
                </a:ln>
                <a:solidFill>
                  <a:srgbClr val="FF0000"/>
                </a:solidFill>
                <a:effectLst/>
                <a:latin typeface="Times New Roman"/>
                <a:cs typeface="Times New Roman"/>
              </a:rPr>
              <a:t>(0)</a:t>
            </a:r>
            <a:endParaRPr lang="en-US" altLang="en-US" sz="1400" b="1" i="0" u="none" strike="noStrike" cap="none" normalizeH="0" baseline="0" dirty="0">
              <a:ln>
                <a:noFill/>
              </a:ln>
              <a:solidFill>
                <a:srgbClr val="FF0000"/>
              </a:solidFill>
              <a:effectLst/>
              <a:latin typeface="Times New Roman"/>
              <a:cs typeface="Times New Roman"/>
            </a:endParaRPr>
          </a:p>
          <a:p>
            <a:pPr lvl="0" eaLnBrk="0" fontAlgn="base" hangingPunct="0">
              <a:spcBef>
                <a:spcPct val="0"/>
              </a:spcBef>
              <a:spcAft>
                <a:spcPct val="0"/>
              </a:spcAf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Fixing Columns &amp; Rows</a:t>
            </a:r>
          </a:p>
          <a:p>
            <a:pPr marL="285750" lvl="0" indent="-285750" eaLnBrk="0" fontAlgn="base" hangingPunct="0">
              <a:spcBef>
                <a:spcPct val="0"/>
              </a:spcBef>
              <a:spcAft>
                <a:spcPct val="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Rename Columns</a:t>
            </a:r>
            <a:r>
              <a:rPr lang="en-US" altLang="en-US" sz="1400" dirty="0">
                <a:latin typeface="Times New Roman" panose="02020603050405020304" pitchFamily="18" charset="0"/>
                <a:cs typeface="Times New Roman" panose="02020603050405020304" pitchFamily="18" charset="0"/>
              </a:rPr>
              <a:t>: Give your columns clearer, more convenient names. </a:t>
            </a:r>
          </a:p>
          <a:p>
            <a:pPr lvl="0"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df.rename</a:t>
            </a:r>
            <a:r>
              <a:rPr kumimoji="0" lang="en-US" altLang="en-US" sz="1400" b="1" i="0" u="none" strike="noStrike" cap="none" normalizeH="0" baseline="0" dirty="0">
                <a:ln>
                  <a:noFill/>
                </a:ln>
                <a:solidFill>
                  <a:srgbClr val="FF0000"/>
                </a:solidFill>
                <a:effectLst/>
                <a:latin typeface="Times New Roman"/>
                <a:cs typeface="Times New Roman"/>
              </a:rPr>
              <a:t>(columns={'</a:t>
            </a:r>
            <a:r>
              <a:rPr kumimoji="0" lang="en-US" altLang="en-US" sz="1400" b="1" i="0" u="none" strike="noStrike" cap="none" normalizeH="0" baseline="0" dirty="0" err="1">
                <a:ln>
                  <a:noFill/>
                </a:ln>
                <a:solidFill>
                  <a:srgbClr val="FF0000"/>
                </a:solidFill>
                <a:effectLst/>
                <a:latin typeface="Times New Roman"/>
                <a:cs typeface="Times New Roman"/>
              </a:rPr>
              <a:t>old_name</a:t>
            </a: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new_name</a:t>
            </a:r>
            <a:r>
              <a:rPr kumimoji="0" lang="en-US" altLang="en-US" sz="1400" b="1" i="0" u="none" strike="noStrike" cap="none" normalizeH="0" baseline="0" dirty="0">
                <a:ln>
                  <a:noFill/>
                </a:ln>
                <a:solidFill>
                  <a:srgbClr val="FF0000"/>
                </a:solidFill>
                <a:effectLst/>
                <a:latin typeface="Times New Roman"/>
                <a:cs typeface="Times New Roman"/>
              </a:rPr>
              <a:t>'})</a:t>
            </a:r>
            <a:endParaRPr lang="en-US" altLang="en-US" sz="1400" b="1" i="0" u="none" strike="noStrike" cap="none" normalizeH="0" baseline="0" dirty="0">
              <a:ln>
                <a:noFill/>
              </a:ln>
              <a:solidFill>
                <a:srgbClr val="FF0000"/>
              </a:solidFill>
              <a:effectLst/>
              <a:latin typeface="Times New Roman"/>
              <a:cs typeface="Times New Roman"/>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Drop Columns</a:t>
            </a:r>
            <a:r>
              <a:rPr lang="en-US" altLang="en-US" sz="1400" dirty="0">
                <a:latin typeface="Times New Roman" panose="02020603050405020304" pitchFamily="18" charset="0"/>
                <a:cs typeface="Times New Roman" panose="02020603050405020304" pitchFamily="18" charset="0"/>
              </a:rPr>
              <a:t>: Remove columns you don't need to simplify your table. </a:t>
            </a:r>
          </a:p>
          <a:p>
            <a:pPr lvl="0" eaLnBrk="0" fontAlgn="base" hangingPunct="0">
              <a:spcBef>
                <a:spcPct val="0"/>
              </a:spcBef>
              <a:spcAft>
                <a:spcPct val="0"/>
              </a:spcAft>
            </a:pPr>
            <a:r>
              <a:rPr lang="en-US" altLang="en-US" sz="1400" b="1" dirty="0">
                <a:solidFill>
                  <a:srgbClr val="FF0000"/>
                </a:solidFill>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df.drop</a:t>
            </a:r>
            <a:r>
              <a:rPr kumimoji="0" lang="en-US" altLang="en-US" sz="1400" b="1" i="0" u="none" strike="noStrike" cap="none" normalizeH="0" baseline="0" dirty="0">
                <a:ln>
                  <a:noFill/>
                </a:ln>
                <a:solidFill>
                  <a:srgbClr val="FF0000"/>
                </a:solidFill>
                <a:effectLst/>
                <a:latin typeface="Times New Roman"/>
                <a:cs typeface="Times New Roman"/>
              </a:rPr>
              <a:t>(columns=['</a:t>
            </a:r>
            <a:r>
              <a:rPr kumimoji="0" lang="en-US" altLang="en-US" sz="1400" b="1" i="0" u="none" strike="noStrike" cap="none" normalizeH="0" baseline="0" dirty="0" err="1">
                <a:ln>
                  <a:noFill/>
                </a:ln>
                <a:solidFill>
                  <a:srgbClr val="FF0000"/>
                </a:solidFill>
                <a:effectLst/>
                <a:latin typeface="Times New Roman"/>
                <a:cs typeface="Times New Roman"/>
              </a:rPr>
              <a:t>column_name_to_drop</a:t>
            </a:r>
            <a:r>
              <a:rPr kumimoji="0" lang="en-US" altLang="en-US" sz="1400" b="1" i="0" u="none" strike="noStrike" cap="none" normalizeH="0" baseline="0" dirty="0">
                <a:ln>
                  <a:noFill/>
                </a:ln>
                <a:solidFill>
                  <a:srgbClr val="FF0000"/>
                </a:solidFill>
                <a:effectLst/>
                <a:latin typeface="Times New Roman"/>
                <a:cs typeface="Times New Roman"/>
              </a:rPr>
              <a:t>'])</a:t>
            </a:r>
            <a:endParaRPr lang="en-US" altLang="en-US" sz="1400" b="1" i="0" u="none" strike="noStrike" cap="none" normalizeH="0" baseline="0" dirty="0">
              <a:ln>
                <a:noFill/>
              </a:ln>
              <a:solidFill>
                <a:srgbClr val="FF0000"/>
              </a:solidFill>
              <a:effectLst/>
              <a:latin typeface="Times New Roman"/>
              <a:cs typeface="Times New Roman"/>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Remove Duplicate Rows</a:t>
            </a:r>
            <a:r>
              <a:rPr lang="en-US" altLang="en-US" sz="1400" dirty="0">
                <a:latin typeface="Times New Roman" panose="02020603050405020304" pitchFamily="18" charset="0"/>
                <a:cs typeface="Times New Roman" panose="02020603050405020304" pitchFamily="18" charset="0"/>
              </a:rPr>
              <a:t>: Get rid of any rows that are exact copies of each other. </a:t>
            </a:r>
          </a:p>
          <a:p>
            <a:pPr lvl="0" eaLnBrk="0" fontAlgn="base" hangingPunct="0">
              <a:spcBef>
                <a:spcPct val="0"/>
              </a:spcBef>
              <a:spcAft>
                <a:spcPct val="0"/>
              </a:spcAft>
            </a:pPr>
            <a:r>
              <a:rPr lang="en-US" altLang="en-US" sz="1400" b="1" dirty="0">
                <a:solidFill>
                  <a:srgbClr val="FF0000"/>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df.drop_duplicates</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endParaRPr lang="en-IN" sz="1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screenshot of a computer program&#10;&#10;AI-generated content may be incorrect.">
            <a:extLst>
              <a:ext uri="{FF2B5EF4-FFF2-40B4-BE49-F238E27FC236}">
                <a16:creationId xmlns:a16="http://schemas.microsoft.com/office/drawing/2014/main" id="{7CFC033E-8231-B3EA-D3A7-BE1110654236}"/>
              </a:ext>
            </a:extLst>
          </p:cNvPr>
          <p:cNvPicPr>
            <a:picLocks noChangeAspect="1"/>
          </p:cNvPicPr>
          <p:nvPr/>
        </p:nvPicPr>
        <p:blipFill>
          <a:blip r:embed="rId3"/>
          <a:stretch>
            <a:fillRect/>
          </a:stretch>
        </p:blipFill>
        <p:spPr>
          <a:xfrm>
            <a:off x="6551519" y="391367"/>
            <a:ext cx="3672168" cy="173859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D5635AA-9874-1B68-8148-732D5014176B}"/>
              </a:ext>
            </a:extLst>
          </p:cNvPr>
          <p:cNvPicPr>
            <a:picLocks noChangeAspect="1"/>
          </p:cNvPicPr>
          <p:nvPr/>
        </p:nvPicPr>
        <p:blipFill>
          <a:blip r:embed="rId4"/>
          <a:stretch>
            <a:fillRect/>
          </a:stretch>
        </p:blipFill>
        <p:spPr>
          <a:xfrm>
            <a:off x="6573371" y="2229970"/>
            <a:ext cx="4939553" cy="1949824"/>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EFCB4D2-BE29-9A5D-B18C-19CDE2A92A37}"/>
              </a:ext>
            </a:extLst>
          </p:cNvPr>
          <p:cNvPicPr>
            <a:picLocks noChangeAspect="1"/>
          </p:cNvPicPr>
          <p:nvPr/>
        </p:nvPicPr>
        <p:blipFill>
          <a:blip r:embed="rId5"/>
          <a:stretch>
            <a:fillRect/>
          </a:stretch>
        </p:blipFill>
        <p:spPr>
          <a:xfrm>
            <a:off x="6555722" y="4274204"/>
            <a:ext cx="4941234" cy="1951505"/>
          </a:xfrm>
          <a:prstGeom prst="rect">
            <a:avLst/>
          </a:prstGeom>
        </p:spPr>
      </p:pic>
    </p:spTree>
    <p:extLst>
      <p:ext uri="{BB962C8B-B14F-4D97-AF65-F5344CB8AC3E}">
        <p14:creationId xmlns:p14="http://schemas.microsoft.com/office/powerpoint/2010/main" val="94170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217425" y="1345899"/>
            <a:ext cx="4416299" cy="2523768"/>
          </a:xfrm>
          <a:prstGeom prst="rect">
            <a:avLst/>
          </a:prstGeom>
        </p:spPr>
        <p:txBody>
          <a:bodyPr wrap="square" lIns="91440" tIns="45720" rIns="91440" bIns="45720" anchor="t">
            <a:spAutoFit/>
          </a:bodyPr>
          <a:lstStyle/>
          <a:p>
            <a:r>
              <a:rPr lang="en-IN" b="1" dirty="0">
                <a:latin typeface="Times New Roman" panose="02020603050405020304" pitchFamily="18" charset="0"/>
                <a:cs typeface="Times New Roman" panose="02020603050405020304" pitchFamily="18" charset="0"/>
              </a:rPr>
              <a:t>Selecting &amp; Filtering:</a:t>
            </a:r>
          </a:p>
          <a:p>
            <a:pPr lvl="0" eaLnBrk="0" fontAlgn="base" hangingPunct="0">
              <a:spcBef>
                <a:spcPct val="0"/>
              </a:spcBef>
              <a:spcAft>
                <a:spcPct val="0"/>
              </a:spcAft>
            </a:pPr>
            <a:r>
              <a:rPr lang="en-US" altLang="en-US" sz="1400" dirty="0">
                <a:latin typeface="Times New Roman" panose="02020603050405020304" pitchFamily="18" charset="0"/>
                <a:cs typeface="Times New Roman" panose="02020603050405020304" pitchFamily="18" charset="0"/>
              </a:rPr>
              <a:t>You often don't need your entire dataset. You need to grab specific parts of it.</a:t>
            </a:r>
          </a:p>
          <a:p>
            <a:pPr lvl="0"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Select One Column</a:t>
            </a:r>
            <a:r>
              <a:rPr lang="en-US" altLang="en-US" sz="1400" dirty="0">
                <a:latin typeface="Times New Roman" panose="02020603050405020304" pitchFamily="18" charset="0"/>
                <a:cs typeface="Times New Roman" panose="02020603050405020304" pitchFamily="18" charset="0"/>
              </a:rPr>
              <a:t>: To work with just a single column (like a list).</a:t>
            </a:r>
          </a:p>
          <a:p>
            <a:pPr lvl="0" eaLnBrk="0" fontAlgn="base" hangingPunct="0">
              <a:spcBef>
                <a:spcPct val="0"/>
              </a:spcBef>
              <a:spcAft>
                <a:spcPct val="0"/>
              </a:spcAft>
            </a:pPr>
            <a:r>
              <a:rPr lang="en-US" altLang="en-US" sz="1400" b="1" dirty="0">
                <a:solidFill>
                  <a:srgbClr val="FF0000"/>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column_name</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p>
          <a:p>
            <a:pPr lvl="0"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171450" lvl="0" indent="-1714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Select Multiple Columns</a:t>
            </a:r>
            <a:r>
              <a:rPr lang="en-US" altLang="en-US" sz="1400" dirty="0">
                <a:latin typeface="Times New Roman" panose="02020603050405020304" pitchFamily="18" charset="0"/>
                <a:cs typeface="Times New Roman" panose="02020603050405020304" pitchFamily="18" charset="0"/>
              </a:rPr>
              <a:t>: To create a smaller table with only the columns you're interested in. </a:t>
            </a:r>
          </a:p>
          <a:p>
            <a:pPr lvl="0"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a:t>
            </a:r>
            <a:r>
              <a:rPr kumimoji="0" lang="en-US" altLang="en-US" sz="1400" b="1" i="0" u="none" strike="noStrike" cap="none" normalizeH="0" baseline="0" dirty="0">
                <a:ln>
                  <a:noFill/>
                </a:ln>
                <a:solidFill>
                  <a:srgbClr val="FF0000"/>
                </a:solidFill>
                <a:effectLst/>
                <a:latin typeface="Times New Roman"/>
                <a:cs typeface="Times New Roman"/>
              </a:rPr>
              <a:t>[['column1', 'column2']]</a:t>
            </a:r>
            <a:endParaRPr lang="en-US" altLang="en-US" sz="1400" b="1" i="0" u="none" strike="noStrike" cap="none" normalizeH="0" baseline="0" dirty="0">
              <a:ln>
                <a:noFill/>
              </a:ln>
              <a:solidFill>
                <a:srgbClr val="FF0000"/>
              </a:solidFill>
              <a:effectLst/>
              <a:latin typeface="Times New Roman"/>
              <a:cs typeface="Times New Roman"/>
            </a:endParaRPr>
          </a:p>
        </p:txBody>
      </p:sp>
      <p:pic>
        <p:nvPicPr>
          <p:cNvPr id="4" name="Picture 3" descr="A screenshot of a computer program&#10;&#10;AI-generated content may be incorrect.">
            <a:extLst>
              <a:ext uri="{FF2B5EF4-FFF2-40B4-BE49-F238E27FC236}">
                <a16:creationId xmlns:a16="http://schemas.microsoft.com/office/drawing/2014/main" id="{3AC7DF6D-17E2-877F-8846-ACC2D7D20F44}"/>
              </a:ext>
            </a:extLst>
          </p:cNvPr>
          <p:cNvPicPr>
            <a:picLocks noChangeAspect="1"/>
          </p:cNvPicPr>
          <p:nvPr/>
        </p:nvPicPr>
        <p:blipFill>
          <a:blip r:embed="rId3"/>
          <a:stretch>
            <a:fillRect/>
          </a:stretch>
        </p:blipFill>
        <p:spPr>
          <a:xfrm>
            <a:off x="5631516" y="1462648"/>
            <a:ext cx="5657850" cy="1400175"/>
          </a:xfrm>
          <a:prstGeom prst="rect">
            <a:avLst/>
          </a:prstGeom>
        </p:spPr>
      </p:pic>
      <p:sp>
        <p:nvSpPr>
          <p:cNvPr id="5" name="TextBox 4">
            <a:extLst>
              <a:ext uri="{FF2B5EF4-FFF2-40B4-BE49-F238E27FC236}">
                <a16:creationId xmlns:a16="http://schemas.microsoft.com/office/drawing/2014/main" id="{BE9FBE14-FD77-3549-B110-AF6530386FE2}"/>
              </a:ext>
            </a:extLst>
          </p:cNvPr>
          <p:cNvSpPr txBox="1"/>
          <p:nvPr/>
        </p:nvSpPr>
        <p:spPr>
          <a:xfrm>
            <a:off x="1213788" y="4419093"/>
            <a:ext cx="972953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Sans-Serif"/>
              <a:buChar char="•"/>
            </a:pPr>
            <a:r>
              <a:rPr lang="en-US" sz="1400" b="1">
                <a:latin typeface="Times New Roman"/>
                <a:cs typeface="Arial"/>
              </a:rPr>
              <a:t>Select Rows by Position</a:t>
            </a:r>
            <a:r>
              <a:rPr lang="en-US" sz="1400">
                <a:latin typeface="Times New Roman"/>
                <a:cs typeface="Arial"/>
              </a:rPr>
              <a:t>: Grab rows using their numerical position(e.g., the first 5 rows). Remember, Python starts counting at 0! ​</a:t>
            </a:r>
          </a:p>
          <a:p>
            <a:r>
              <a:rPr lang="en-US" sz="1400" b="1">
                <a:solidFill>
                  <a:srgbClr val="FF0000"/>
                </a:solidFill>
                <a:latin typeface="Times New Roman"/>
                <a:cs typeface="Segoe UI"/>
              </a:rPr>
              <a:t>df.iloc[0:5]</a:t>
            </a:r>
            <a:r>
              <a:rPr lang="en-US" sz="1400">
                <a:latin typeface="Times New Roman"/>
                <a:cs typeface="Segoe UI"/>
              </a:rPr>
              <a:t>​</a:t>
            </a:r>
          </a:p>
          <a:p>
            <a:r>
              <a:rPr lang="en-US" sz="1400">
                <a:latin typeface="Times New Roman"/>
                <a:cs typeface="Segoe UI"/>
              </a:rPr>
              <a:t>​</a:t>
            </a:r>
          </a:p>
          <a:p>
            <a:pPr marL="171450" indent="-171450">
              <a:buFont typeface="Arial,Sans-Serif"/>
              <a:buChar char="•"/>
            </a:pPr>
            <a:r>
              <a:rPr lang="en-US" sz="1400" b="1">
                <a:latin typeface="Times New Roman"/>
                <a:cs typeface="Arial"/>
              </a:rPr>
              <a:t>Conditional Selection</a:t>
            </a:r>
            <a:r>
              <a:rPr lang="en-US" sz="1400">
                <a:latin typeface="Times New Roman"/>
                <a:cs typeface="Arial"/>
              </a:rPr>
              <a:t>: This is a superpower! You can filter yourdata based on a condition. For example, find all rows where the 'age'column is greater than 30.​</a:t>
            </a:r>
          </a:p>
          <a:p>
            <a:r>
              <a:rPr lang="en-US" sz="1400" b="1">
                <a:solidFill>
                  <a:srgbClr val="FF0000"/>
                </a:solidFill>
                <a:latin typeface="Times New Roman"/>
                <a:cs typeface="Segoe UI"/>
              </a:rPr>
              <a:t>df[df['age'] &gt; 30]</a:t>
            </a:r>
            <a:r>
              <a:rPr lang="en-US" sz="1400">
                <a:latin typeface="Times New Roman"/>
                <a:cs typeface="Segoe UI"/>
              </a:rPr>
              <a:t>​</a:t>
            </a:r>
          </a:p>
        </p:txBody>
      </p:sp>
    </p:spTree>
    <p:extLst>
      <p:ext uri="{BB962C8B-B14F-4D97-AF65-F5344CB8AC3E}">
        <p14:creationId xmlns:p14="http://schemas.microsoft.com/office/powerpoint/2010/main" val="119423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6532684" y="2256475"/>
            <a:ext cx="5084010" cy="3877274"/>
          </a:xfrm>
          <a:prstGeom prst="rect">
            <a:avLst/>
          </a:prstGeom>
        </p:spPr>
      </p:pic>
      <p:pic>
        <p:nvPicPr>
          <p:cNvPr id="4" name="Picture 3"/>
          <p:cNvPicPr>
            <a:picLocks noChangeAspect="1"/>
          </p:cNvPicPr>
          <p:nvPr/>
        </p:nvPicPr>
        <p:blipFill rotWithShape="1">
          <a:blip r:embed="rId4"/>
          <a:srcRect b="66504"/>
          <a:stretch/>
        </p:blipFill>
        <p:spPr>
          <a:xfrm>
            <a:off x="685950" y="3894683"/>
            <a:ext cx="4976296" cy="1248355"/>
          </a:xfrm>
          <a:prstGeom prst="rect">
            <a:avLst/>
          </a:prstGeom>
        </p:spPr>
      </p:pic>
      <p:sp>
        <p:nvSpPr>
          <p:cNvPr id="7" name="Rectangle 6"/>
          <p:cNvSpPr/>
          <p:nvPr/>
        </p:nvSpPr>
        <p:spPr>
          <a:xfrm>
            <a:off x="685950" y="1346293"/>
            <a:ext cx="5049716" cy="1200329"/>
          </a:xfrm>
          <a:prstGeom prst="rect">
            <a:avLst/>
          </a:prstGeom>
        </p:spPr>
        <p:txBody>
          <a:bodyPr wrap="square">
            <a:spAutoFit/>
          </a:bodyPr>
          <a:lstStyle/>
          <a:p>
            <a:pPr lvl="0" eaLnBrk="0" fontAlgn="base" hangingPunct="0">
              <a:spcBef>
                <a:spcPct val="0"/>
              </a:spcBef>
              <a:spcAft>
                <a:spcPct val="0"/>
              </a:spcAft>
            </a:pPr>
            <a:r>
              <a:rPr lang="en-US" altLang="en-US" sz="1200" dirty="0">
                <a:latin typeface="Times New Roman" panose="02020603050405020304" pitchFamily="18" charset="0"/>
                <a:cs typeface="Times New Roman" panose="02020603050405020304" pitchFamily="18" charset="0"/>
              </a:rPr>
              <a:t>The main difference is how you select data: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loc</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labels</a:t>
            </a:r>
            <a:r>
              <a:rPr lang="en-US" altLang="en-US" sz="1200" dirty="0">
                <a:latin typeface="Times New Roman" panose="02020603050405020304" pitchFamily="18" charset="0"/>
                <a:cs typeface="Times New Roman" panose="02020603050405020304" pitchFamily="18" charset="0"/>
              </a:rPr>
              <a:t>, while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iloc</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integer positions</a:t>
            </a:r>
            <a:r>
              <a:rPr lang="en-US" altLang="en-US" sz="1200" dirty="0">
                <a:latin typeface="Times New Roman" panose="02020603050405020304" pitchFamily="18" charset="0"/>
                <a:cs typeface="Times New Roman" panose="02020603050405020304" pitchFamily="18" charset="0"/>
              </a:rPr>
              <a:t>.</a:t>
            </a:r>
          </a:p>
          <a:p>
            <a:pPr marL="171450" lvl="0" indent="-171450" eaLnBrk="0" fontAlgn="base" hangingPunct="0">
              <a:spcBef>
                <a:spcPct val="0"/>
              </a:spcBef>
              <a:spcAft>
                <a:spcPct val="0"/>
              </a:spcAft>
              <a:buFont typeface="Arial" panose="020B0604020202020204" pitchFamily="34" charset="0"/>
              <a:buChar char="•"/>
            </a:pPr>
            <a:r>
              <a:rPr lang="en-US" altLang="en-US" sz="1200" b="1" dirty="0">
                <a:latin typeface="Times New Roman" panose="02020603050405020304" pitchFamily="18" charset="0"/>
                <a:cs typeface="Times New Roman" panose="02020603050405020304" pitchFamily="18" charset="0"/>
              </a:rPr>
              <a:t>.</a:t>
            </a:r>
            <a:r>
              <a:rPr lang="en-US" altLang="en-US" sz="1200" b="1" dirty="0" err="1">
                <a:latin typeface="Times New Roman" panose="02020603050405020304" pitchFamily="18" charset="0"/>
                <a:cs typeface="Times New Roman" panose="02020603050405020304" pitchFamily="18" charset="0"/>
              </a:rPr>
              <a:t>loc</a:t>
            </a:r>
            <a:r>
              <a:rPr lang="en-US" altLang="en-US" sz="1200" dirty="0">
                <a:latin typeface="Times New Roman" panose="02020603050405020304" pitchFamily="18" charset="0"/>
                <a:cs typeface="Times New Roman" panose="02020603050405020304" pitchFamily="18" charset="0"/>
              </a:rPr>
              <a:t> gets data by the </a:t>
            </a:r>
            <a:r>
              <a:rPr lang="en-US" altLang="en-US" sz="1200" b="1" dirty="0">
                <a:latin typeface="Times New Roman" panose="02020603050405020304" pitchFamily="18" charset="0"/>
                <a:cs typeface="Times New Roman" panose="02020603050405020304" pitchFamily="18" charset="0"/>
              </a:rPr>
              <a:t>name</a:t>
            </a:r>
            <a:r>
              <a:rPr lang="en-US" altLang="en-US" sz="1200" dirty="0">
                <a:latin typeface="Times New Roman" panose="02020603050405020304" pitchFamily="18" charset="0"/>
                <a:cs typeface="Times New Roman" panose="02020603050405020304" pitchFamily="18" charset="0"/>
              </a:rPr>
              <a:t> of your rows and columns.</a:t>
            </a:r>
          </a:p>
          <a:p>
            <a:pPr marL="171450" lvl="0" indent="-171450" eaLnBrk="0" fontAlgn="base" hangingPunct="0">
              <a:spcBef>
                <a:spcPct val="0"/>
              </a:spcBef>
              <a:spcAft>
                <a:spcPct val="0"/>
              </a:spcAft>
              <a:buFont typeface="Arial" panose="020B0604020202020204" pitchFamily="34" charset="0"/>
              <a:buChar char="•"/>
            </a:pPr>
            <a:r>
              <a:rPr lang="en-US" altLang="en-US" sz="1200" b="1" dirty="0">
                <a:latin typeface="Times New Roman" panose="02020603050405020304" pitchFamily="18" charset="0"/>
                <a:cs typeface="Times New Roman" panose="02020603050405020304" pitchFamily="18" charset="0"/>
              </a:rPr>
              <a:t>.</a:t>
            </a:r>
            <a:r>
              <a:rPr lang="en-US" altLang="en-US" sz="1200" b="1" dirty="0" err="1">
                <a:latin typeface="Times New Roman" panose="02020603050405020304" pitchFamily="18" charset="0"/>
                <a:cs typeface="Times New Roman" panose="02020603050405020304" pitchFamily="18" charset="0"/>
              </a:rPr>
              <a:t>iloc</a:t>
            </a:r>
            <a:r>
              <a:rPr lang="en-US" altLang="en-US" sz="1200" dirty="0">
                <a:latin typeface="Times New Roman" panose="02020603050405020304" pitchFamily="18" charset="0"/>
                <a:cs typeface="Times New Roman" panose="02020603050405020304" pitchFamily="18" charset="0"/>
              </a:rPr>
              <a:t> gets data by the </a:t>
            </a:r>
            <a:r>
              <a:rPr lang="en-US" altLang="en-US" sz="1200" b="1" dirty="0">
                <a:latin typeface="Times New Roman" panose="02020603050405020304" pitchFamily="18" charset="0"/>
                <a:cs typeface="Times New Roman" panose="02020603050405020304" pitchFamily="18" charset="0"/>
              </a:rPr>
              <a:t>position number</a:t>
            </a:r>
            <a:r>
              <a:rPr lang="en-US" altLang="en-US" sz="1200" dirty="0">
                <a:latin typeface="Times New Roman" panose="02020603050405020304" pitchFamily="18" charset="0"/>
                <a:cs typeface="Times New Roman" panose="02020603050405020304" pitchFamily="18" charset="0"/>
              </a:rPr>
              <a:t> (index) of your rows and columns, starting from 0.</a:t>
            </a:r>
          </a:p>
          <a:p>
            <a:pPr lvl="0" eaLnBrk="0" fontAlgn="base" hangingPunct="0">
              <a:spcBef>
                <a:spcPct val="0"/>
              </a:spcBef>
              <a:spcAft>
                <a:spcPct val="0"/>
              </a:spcAft>
            </a:pPr>
            <a:endParaRPr lang="en-US" altLang="en-US" sz="12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1064932" y="2337913"/>
            <a:ext cx="3437013" cy="1486434"/>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34301" r="39411" b="36764"/>
          <a:stretch/>
        </p:blipFill>
        <p:spPr>
          <a:xfrm>
            <a:off x="685950" y="5045669"/>
            <a:ext cx="2820140" cy="941889"/>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60414" r="48212"/>
          <a:stretch/>
        </p:blipFill>
        <p:spPr>
          <a:xfrm>
            <a:off x="6532684" y="1002993"/>
            <a:ext cx="2444262" cy="1306633"/>
          </a:xfrm>
          <a:prstGeom prst="rect">
            <a:avLst/>
          </a:prstGeom>
        </p:spPr>
      </p:pic>
      <p:sp>
        <p:nvSpPr>
          <p:cNvPr id="11" name="Rectangle 2"/>
          <p:cNvSpPr>
            <a:spLocks noChangeArrowheads="1"/>
          </p:cNvSpPr>
          <p:nvPr/>
        </p:nvSpPr>
        <p:spPr bwMode="auto">
          <a:xfrm>
            <a:off x="685950" y="976961"/>
            <a:ext cx="34932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b="1" dirty="0">
                <a:latin typeface="Arial" panose="020B0604020202020204" pitchFamily="34" charset="0"/>
              </a:rPr>
              <a:t>Difference between </a:t>
            </a:r>
            <a:r>
              <a:rPr lang="en-US" altLang="en-US" b="1" dirty="0" err="1">
                <a:latin typeface="Arial" panose="020B0604020202020204" pitchFamily="34" charset="0"/>
              </a:rPr>
              <a:t>loc</a:t>
            </a:r>
            <a:r>
              <a:rPr lang="en-US" altLang="en-US" b="1" dirty="0">
                <a:latin typeface="Arial" panose="020B0604020202020204" pitchFamily="34" charset="0"/>
              </a:rPr>
              <a:t> an </a:t>
            </a:r>
            <a:r>
              <a:rPr lang="en-US" altLang="en-US" b="1" dirty="0" err="1">
                <a:latin typeface="Arial" panose="020B0604020202020204" pitchFamily="34" charset="0"/>
              </a:rPr>
              <a:t>iloc</a:t>
            </a:r>
            <a:endParaRPr lang="en-US" altLang="en-US" b="1" dirty="0">
              <a:latin typeface="Arial" panose="020B0604020202020204" pitchFamily="34" charset="0"/>
            </a:endParaRPr>
          </a:p>
        </p:txBody>
      </p:sp>
    </p:spTree>
    <p:extLst>
      <p:ext uri="{BB962C8B-B14F-4D97-AF65-F5344CB8AC3E}">
        <p14:creationId xmlns:p14="http://schemas.microsoft.com/office/powerpoint/2010/main" val="1835457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5">
            <a:extLst>
              <a:ext uri="{FF2B5EF4-FFF2-40B4-BE49-F238E27FC236}">
                <a16:creationId xmlns:a16="http://schemas.microsoft.com/office/drawing/2014/main" id="{0BAA2AD5-466B-61DB-B32C-5B3F931C1083}"/>
              </a:ext>
            </a:extLst>
          </p:cNvPr>
          <p:cNvSpPr txBox="1"/>
          <p:nvPr/>
        </p:nvSpPr>
        <p:spPr>
          <a:xfrm>
            <a:off x="507287" y="1455174"/>
            <a:ext cx="10573667" cy="2610971"/>
          </a:xfrm>
          <a:prstGeom prst="rect">
            <a:avLst/>
          </a:prstGeom>
        </p:spPr>
        <p:txBody>
          <a:bodyPr vert="horz" wrap="square" lIns="0" tIns="12700" rIns="0" bIns="0" rtlCol="0">
            <a:spAutoFit/>
          </a:bodyPr>
          <a:lstStyle/>
          <a:p>
            <a:pPr marL="355600">
              <a:spcBef>
                <a:spcPts val="100"/>
              </a:spcBef>
            </a:pPr>
            <a:r>
              <a:rPr lang="en-US" sz="2000" spc="-10" dirty="0">
                <a:latin typeface="Times New Roman" panose="02020603050405020304" pitchFamily="18" charset="0"/>
                <a:cs typeface="Times New Roman" panose="02020603050405020304" pitchFamily="18" charset="0"/>
              </a:rPr>
              <a:t>NumPy is the foundation for fast, efficient numerical operations in Python. It powers data analysis, machine learning, and scientific computing workflows.</a:t>
            </a:r>
          </a:p>
          <a:p>
            <a:pPr marL="742950" lvl="1"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NumPy = Numerical Python</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Core library for numerical computations in Python</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Supports multi-dimensional arrays and matrix operations</a:t>
            </a:r>
          </a:p>
          <a:p>
            <a:pPr marL="742950" lvl="1"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Widely used in Data Analysis, Machine Learning, and Scientific Computing</a:t>
            </a:r>
          </a:p>
          <a:p>
            <a:pPr marL="355600">
              <a:spcBef>
                <a:spcPts val="100"/>
              </a:spcBef>
            </a:pPr>
            <a:endParaRPr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992A9E-6C2D-FCF2-77B7-BE90A41291A1}"/>
              </a:ext>
            </a:extLst>
          </p:cNvPr>
          <p:cNvSpPr txBox="1"/>
          <p:nvPr/>
        </p:nvSpPr>
        <p:spPr>
          <a:xfrm>
            <a:off x="792479" y="4066145"/>
            <a:ext cx="6123708" cy="461665"/>
          </a:xfrm>
          <a:prstGeom prst="rect">
            <a:avLst/>
          </a:prstGeom>
          <a:noFill/>
        </p:spPr>
        <p:txBody>
          <a:bodyPr wrap="square">
            <a:spAutoFit/>
          </a:bodyPr>
          <a:lstStyle/>
          <a:p>
            <a:r>
              <a:rPr lang="en-IN" sz="2400" b="1" i="0" dirty="0">
                <a:effectLst/>
                <a:latin typeface="Times New Roman" panose="02020603050405020304" pitchFamily="18" charset="0"/>
                <a:cs typeface="Times New Roman" panose="02020603050405020304" pitchFamily="18" charset="0"/>
              </a:rPr>
              <a:t>Example:</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5D98663-1A0F-CFA4-B50F-001C0462CDBF}"/>
              </a:ext>
            </a:extLst>
          </p:cNvPr>
          <p:cNvSpPr txBox="1"/>
          <p:nvPr/>
        </p:nvSpPr>
        <p:spPr>
          <a:xfrm>
            <a:off x="2280459" y="4736608"/>
            <a:ext cx="3460865" cy="1200329"/>
          </a:xfrm>
          <a:prstGeom prst="rect">
            <a:avLst/>
          </a:prstGeom>
          <a:noFill/>
          <a:ln>
            <a:solidFill>
              <a:srgbClr val="0070C0"/>
            </a:solidFill>
          </a:ln>
        </p:spPr>
        <p:txBody>
          <a:bodyPr wrap="square">
            <a:spAutoFit/>
          </a:bodyPr>
          <a:lstStyle/>
          <a:p>
            <a:pPr>
              <a:buNone/>
            </a:pPr>
            <a:r>
              <a:rPr lang="en-IN" sz="1800" i="1" dirty="0">
                <a:solidFill>
                  <a:srgbClr val="8C8C8C"/>
                </a:solidFill>
                <a:effectLst/>
                <a:latin typeface="JetBrains Mono"/>
              </a:rPr>
              <a:t># Python list vs NumPy array</a:t>
            </a:r>
            <a:br>
              <a:rPr lang="en-IN" sz="1800" i="1" dirty="0">
                <a:solidFill>
                  <a:srgbClr val="8C8C8C"/>
                </a:solidFill>
                <a:effectLst/>
                <a:latin typeface="JetBrains Mono"/>
              </a:rPr>
            </a:br>
            <a:r>
              <a:rPr lang="en-IN" sz="1800" dirty="0" err="1">
                <a:solidFill>
                  <a:srgbClr val="080808"/>
                </a:solidFill>
                <a:effectLst/>
                <a:latin typeface="JetBrains Mono"/>
              </a:rPr>
              <a:t>py_list</a:t>
            </a:r>
            <a:r>
              <a:rPr lang="en-IN" sz="1800" dirty="0">
                <a:solidFill>
                  <a:srgbClr val="080808"/>
                </a:solidFill>
                <a:effectLst/>
                <a:latin typeface="JetBrains Mono"/>
              </a:rPr>
              <a:t> = [</a:t>
            </a:r>
            <a:r>
              <a:rPr lang="en-IN" sz="1800" dirty="0">
                <a:solidFill>
                  <a:srgbClr val="1750EB"/>
                </a:solidFill>
                <a:effectLst/>
                <a:latin typeface="JetBrains Mono"/>
              </a:rPr>
              <a:t>1</a:t>
            </a:r>
            <a:r>
              <a:rPr lang="en-IN" sz="1800" dirty="0">
                <a:solidFill>
                  <a:srgbClr val="080808"/>
                </a:solidFill>
                <a:effectLst/>
                <a:latin typeface="JetBrains Mono"/>
              </a:rPr>
              <a:t>, </a:t>
            </a:r>
            <a:r>
              <a:rPr lang="en-IN" sz="1800" dirty="0">
                <a:solidFill>
                  <a:srgbClr val="1750EB"/>
                </a:solidFill>
                <a:effectLst/>
                <a:latin typeface="JetBrains Mono"/>
              </a:rPr>
              <a:t>2</a:t>
            </a:r>
            <a:r>
              <a:rPr lang="en-IN" sz="1800" dirty="0">
                <a:solidFill>
                  <a:srgbClr val="080808"/>
                </a:solidFill>
                <a:effectLst/>
                <a:latin typeface="JetBrains Mono"/>
              </a:rPr>
              <a:t>, </a:t>
            </a:r>
            <a:r>
              <a:rPr lang="en-IN" sz="1800" dirty="0">
                <a:solidFill>
                  <a:srgbClr val="1750EB"/>
                </a:solidFill>
                <a:effectLst/>
                <a:latin typeface="JetBrains Mono"/>
              </a:rPr>
              <a:t>3</a:t>
            </a:r>
            <a:r>
              <a:rPr lang="en-IN" sz="1800" dirty="0">
                <a:solidFill>
                  <a:srgbClr val="080808"/>
                </a:solidFill>
                <a:effectLst/>
                <a:latin typeface="JetBrains Mono"/>
              </a:rPr>
              <a:t>]</a:t>
            </a:r>
            <a:br>
              <a:rPr lang="en-IN" sz="1800" dirty="0">
                <a:solidFill>
                  <a:srgbClr val="080808"/>
                </a:solidFill>
                <a:effectLst/>
                <a:latin typeface="JetBrains Mono"/>
              </a:rPr>
            </a:br>
            <a:r>
              <a:rPr lang="en-IN" sz="1800" dirty="0" err="1">
                <a:solidFill>
                  <a:srgbClr val="080808"/>
                </a:solidFill>
                <a:effectLst/>
                <a:latin typeface="JetBrains Mono"/>
              </a:rPr>
              <a:t>np_array</a:t>
            </a:r>
            <a:r>
              <a:rPr lang="en-IN" sz="1800" dirty="0">
                <a:solidFill>
                  <a:srgbClr val="080808"/>
                </a:solidFill>
                <a:effectLst/>
                <a:latin typeface="JetBrains Mono"/>
              </a:rPr>
              <a:t> = </a:t>
            </a:r>
            <a:r>
              <a:rPr lang="en-IN" sz="1800" dirty="0" err="1">
                <a:solidFill>
                  <a:srgbClr val="080808"/>
                </a:solidFill>
                <a:effectLst/>
                <a:latin typeface="JetBrains Mono"/>
              </a:rPr>
              <a:t>np.array</a:t>
            </a:r>
            <a:r>
              <a:rPr lang="en-IN" sz="1800" dirty="0">
                <a:solidFill>
                  <a:srgbClr val="080808"/>
                </a:solidFill>
                <a:effectLst/>
                <a:latin typeface="JetBrains Mono"/>
              </a:rPr>
              <a:t>([</a:t>
            </a:r>
            <a:r>
              <a:rPr lang="en-IN" sz="1800" dirty="0">
                <a:solidFill>
                  <a:srgbClr val="1750EB"/>
                </a:solidFill>
                <a:effectLst/>
                <a:latin typeface="JetBrains Mono"/>
              </a:rPr>
              <a:t>1</a:t>
            </a:r>
            <a:r>
              <a:rPr lang="en-IN" sz="1800" dirty="0">
                <a:solidFill>
                  <a:srgbClr val="080808"/>
                </a:solidFill>
                <a:effectLst/>
                <a:latin typeface="JetBrains Mono"/>
              </a:rPr>
              <a:t>, </a:t>
            </a:r>
            <a:r>
              <a:rPr lang="en-IN" sz="1800" dirty="0">
                <a:solidFill>
                  <a:srgbClr val="1750EB"/>
                </a:solidFill>
                <a:effectLst/>
                <a:latin typeface="JetBrains Mono"/>
              </a:rPr>
              <a:t>2</a:t>
            </a:r>
            <a:r>
              <a:rPr lang="en-IN" sz="1800" dirty="0">
                <a:solidFill>
                  <a:srgbClr val="080808"/>
                </a:solidFill>
                <a:effectLst/>
                <a:latin typeface="JetBrains Mono"/>
              </a:rPr>
              <a:t>, </a:t>
            </a:r>
            <a:r>
              <a:rPr lang="en-IN" sz="1800" dirty="0">
                <a:solidFill>
                  <a:srgbClr val="1750EB"/>
                </a:solidFill>
                <a:effectLst/>
                <a:latin typeface="JetBrains Mono"/>
              </a:rPr>
              <a:t>3</a:t>
            </a:r>
            <a:r>
              <a:rPr lang="en-IN" sz="1800" dirty="0">
                <a:solidFill>
                  <a:srgbClr val="080808"/>
                </a:solidFill>
                <a:effectLst/>
                <a:latin typeface="JetBrains Mono"/>
              </a:rPr>
              <a:t>])</a:t>
            </a:r>
            <a:br>
              <a:rPr lang="en-IN" sz="1800" dirty="0">
                <a:solidFill>
                  <a:srgbClr val="080808"/>
                </a:solidFill>
                <a:effectLst/>
                <a:latin typeface="JetBrains Mono"/>
              </a:rPr>
            </a:br>
            <a:endParaRPr lang="en-IN" sz="1800" dirty="0">
              <a:solidFill>
                <a:srgbClr val="080808"/>
              </a:solidFill>
              <a:effectLst/>
              <a:latin typeface="JetBrains Mono"/>
            </a:endParaRPr>
          </a:p>
        </p:txBody>
      </p:sp>
      <p:sp>
        <p:nvSpPr>
          <p:cNvPr id="8" name="Title 1">
            <a:extLst>
              <a:ext uri="{FF2B5EF4-FFF2-40B4-BE49-F238E27FC236}">
                <a16:creationId xmlns:a16="http://schemas.microsoft.com/office/drawing/2014/main" id="{9897A010-8C36-FCBF-894E-C58E2217D6E2}"/>
              </a:ext>
            </a:extLst>
          </p:cNvPr>
          <p:cNvSpPr txBox="1">
            <a:spLocks/>
          </p:cNvSpPr>
          <p:nvPr/>
        </p:nvSpPr>
        <p:spPr>
          <a:xfrm>
            <a:off x="685950" y="571697"/>
            <a:ext cx="10807652" cy="440488"/>
          </a:xfrm>
          <a:prstGeom prst="rect">
            <a:avLst/>
          </a:prstGeom>
        </p:spPr>
        <p:txBody>
          <a:bodyPr vert="horz" lIns="0" tIns="0" rIns="0" bIns="0" rtlCol="0" anchor="ctr" anchorCtr="0">
            <a:normAutofit/>
          </a:bodyPr>
          <a:lstStyle>
            <a:lvl1pPr algn="l" defTabSz="914400" rtl="0" eaLnBrk="1" latinLnBrk="0" hangingPunct="1">
              <a:lnSpc>
                <a:spcPts val="2667"/>
              </a:lnSpc>
              <a:spcBef>
                <a:spcPct val="0"/>
              </a:spcBef>
              <a:buNone/>
              <a:defRPr sz="2933" b="1" i="0" kern="1200">
                <a:solidFill>
                  <a:schemeClr val="tx1"/>
                </a:solidFill>
                <a:latin typeface="Arial" charset="0"/>
                <a:ea typeface="Arial" charset="0"/>
                <a:cs typeface="Arial" charset="0"/>
              </a:defRPr>
            </a:lvl1pPr>
          </a:lstStyle>
          <a:p>
            <a:r>
              <a:rPr lang="en-IN" sz="2800" dirty="0">
                <a:latin typeface="Times New Roman" panose="02020603050405020304" pitchFamily="18" charset="0"/>
                <a:cs typeface="Times New Roman" panose="02020603050405020304" pitchFamily="18" charset="0"/>
              </a:rPr>
              <a:t>What is NumPy?</a:t>
            </a:r>
            <a:endPar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3102308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686852" y="1181555"/>
            <a:ext cx="4180639" cy="3600986"/>
          </a:xfrm>
          <a:prstGeom prst="rect">
            <a:avLst/>
          </a:prstGeom>
          <a:noFill/>
        </p:spPr>
        <p:txBody>
          <a:bodyPr wrap="square" lIns="91440" tIns="45720" rIns="91440" bIns="45720" anchor="t">
            <a:spAutoFit/>
          </a:bodyPr>
          <a:lstStyle/>
          <a:p>
            <a:pPr algn="just"/>
            <a:r>
              <a:rPr lang="en-IN" b="1" dirty="0">
                <a:latin typeface="Times New Roman"/>
                <a:cs typeface="Times New Roman"/>
              </a:rPr>
              <a:t>Transforming Data</a:t>
            </a:r>
          </a:p>
          <a:p>
            <a:pPr lvl="0" algn="just" eaLnBrk="0" fontAlgn="base" hangingPunct="0">
              <a:spcBef>
                <a:spcPct val="0"/>
              </a:spcBef>
              <a:spcAft>
                <a:spcPct val="0"/>
              </a:spcAft>
            </a:pPr>
            <a:r>
              <a:rPr lang="en-US" altLang="en-US" sz="1400" dirty="0">
                <a:latin typeface="Times New Roman" panose="02020603050405020304" pitchFamily="18" charset="0"/>
                <a:cs typeface="Times New Roman" panose="02020603050405020304" pitchFamily="18" charset="0"/>
              </a:rPr>
              <a:t>You can start changing your data, doing calculations, and organizing it in new ways.</a:t>
            </a:r>
          </a:p>
          <a:p>
            <a:pPr lvl="0" algn="just"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marL="171450" lvl="0" indent="-171450" algn="just"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Apply a Function to a Column</a:t>
            </a:r>
            <a:r>
              <a:rPr lang="en-US" altLang="en-US" sz="1400" dirty="0">
                <a:latin typeface="Times New Roman" panose="02020603050405020304" pitchFamily="18" charset="0"/>
                <a:cs typeface="Times New Roman" panose="02020603050405020304" pitchFamily="18" charset="0"/>
              </a:rPr>
              <a:t>: Perform a custom operation on every value in a column. For example, convert a temperature column from Celsius to Fahrenheit. </a:t>
            </a:r>
          </a:p>
          <a:p>
            <a:pPr lvl="0" algn="just" eaLnBrk="0" fontAlgn="base" hangingPunct="0">
              <a:spcBef>
                <a:spcPct val="0"/>
              </a:spcBef>
              <a:spcAft>
                <a:spcPct val="0"/>
              </a:spcAft>
            </a:pPr>
            <a:r>
              <a:rPr lang="en-US" altLang="en-US" sz="1400" b="1" dirty="0">
                <a:solidFill>
                  <a:srgbClr val="FF0000"/>
                </a:solidFill>
                <a:latin typeface="Times New Roman"/>
                <a:cs typeface="Times New Roman"/>
              </a:rPr>
              <a:t>       </a:t>
            </a:r>
            <a:r>
              <a:rPr kumimoji="0" lang="en-US" altLang="en-US" sz="1400" b="1" i="0" u="none" strike="noStrike" cap="none" normalizeH="0" baseline="0" dirty="0" err="1">
                <a:ln>
                  <a:noFill/>
                </a:ln>
                <a:solidFill>
                  <a:srgbClr val="FF0000"/>
                </a:solidFill>
                <a:effectLst/>
                <a:latin typeface="Times New Roman"/>
                <a:cs typeface="Times New Roman"/>
              </a:rPr>
              <a:t>df</a:t>
            </a:r>
            <a:r>
              <a:rPr kumimoji="0" lang="en-US" altLang="en-US" sz="1400" b="1" i="0" u="none" strike="noStrike" cap="none" normalizeH="0" baseline="0" dirty="0">
                <a:ln>
                  <a:noFill/>
                </a:ln>
                <a:solidFill>
                  <a:srgbClr val="FF0000"/>
                </a:solidFill>
                <a:effectLst/>
                <a:latin typeface="Times New Roman"/>
                <a:cs typeface="Times New Roman"/>
              </a:rPr>
              <a:t>['</a:t>
            </a:r>
            <a:r>
              <a:rPr kumimoji="0" lang="en-US" altLang="en-US" sz="1400" b="1" i="0" u="none" strike="noStrike" cap="none" normalizeH="0" baseline="0" dirty="0" err="1">
                <a:ln>
                  <a:noFill/>
                </a:ln>
                <a:solidFill>
                  <a:srgbClr val="FF0000"/>
                </a:solidFill>
                <a:effectLst/>
                <a:latin typeface="Times New Roman"/>
                <a:cs typeface="Times New Roman"/>
              </a:rPr>
              <a:t>celsius_temp</a:t>
            </a:r>
            <a:r>
              <a:rPr kumimoji="0" lang="en-US" altLang="en-US" sz="1400" b="1" i="0" u="none" strike="noStrike" cap="none" normalizeH="0" baseline="0" dirty="0">
                <a:ln>
                  <a:noFill/>
                </a:ln>
                <a:solidFill>
                  <a:srgbClr val="FF0000"/>
                </a:solidFill>
                <a:effectLst/>
                <a:latin typeface="Times New Roman"/>
                <a:cs typeface="Times New Roman"/>
              </a:rPr>
              <a:t>'].apply(lambda x: (x * 9/5) + 32)</a:t>
            </a:r>
          </a:p>
          <a:p>
            <a:pPr marL="171450" indent="-171450" algn="just">
              <a:buFont typeface="Arial,Sans-Serif"/>
              <a:buChar char="•"/>
            </a:pPr>
            <a:r>
              <a:rPr lang="en-US" sz="1400" b="1" dirty="0">
                <a:solidFill>
                  <a:srgbClr val="000000"/>
                </a:solidFill>
                <a:latin typeface="Times New Roman"/>
                <a:cs typeface="Times New Roman"/>
              </a:rPr>
              <a:t>Group By and Aggregate</a:t>
            </a:r>
            <a:r>
              <a:rPr lang="en-US" sz="1400" dirty="0">
                <a:solidFill>
                  <a:srgbClr val="000000"/>
                </a:solidFill>
                <a:latin typeface="Times New Roman"/>
                <a:cs typeface="Times New Roman"/>
              </a:rPr>
              <a:t>: This is incredibly powerful </a:t>
            </a:r>
            <a:r>
              <a:rPr lang="en-US" sz="1400" dirty="0" err="1">
                <a:solidFill>
                  <a:srgbClr val="000000"/>
                </a:solidFill>
                <a:latin typeface="Times New Roman"/>
                <a:cs typeface="Times New Roman"/>
              </a:rPr>
              <a:t>forsummarizing</a:t>
            </a:r>
            <a:r>
              <a:rPr lang="en-US" sz="1400" dirty="0">
                <a:solidFill>
                  <a:srgbClr val="000000"/>
                </a:solidFill>
                <a:latin typeface="Times New Roman"/>
                <a:cs typeface="Times New Roman"/>
              </a:rPr>
              <a:t> </a:t>
            </a:r>
            <a:r>
              <a:rPr lang="en-US" sz="1400" dirty="0" err="1">
                <a:solidFill>
                  <a:srgbClr val="000000"/>
                </a:solidFill>
                <a:latin typeface="Times New Roman"/>
                <a:cs typeface="Times New Roman"/>
              </a:rPr>
              <a:t>data.You</a:t>
            </a:r>
            <a:r>
              <a:rPr lang="en-US" sz="1400" dirty="0">
                <a:solidFill>
                  <a:srgbClr val="000000"/>
                </a:solidFill>
                <a:latin typeface="Times New Roman"/>
                <a:cs typeface="Times New Roman"/>
              </a:rPr>
              <a:t> can group all your rows by a </a:t>
            </a:r>
            <a:r>
              <a:rPr lang="en-US" sz="1400" dirty="0" err="1">
                <a:solidFill>
                  <a:srgbClr val="000000"/>
                </a:solidFill>
                <a:latin typeface="Times New Roman"/>
                <a:cs typeface="Times New Roman"/>
              </a:rPr>
              <a:t>certaincategory</a:t>
            </a:r>
            <a:r>
              <a:rPr lang="en-US" sz="1400" dirty="0">
                <a:solidFill>
                  <a:srgbClr val="000000"/>
                </a:solidFill>
                <a:latin typeface="Times New Roman"/>
                <a:cs typeface="Times New Roman"/>
              </a:rPr>
              <a:t> (like 'City') and </a:t>
            </a:r>
            <a:r>
              <a:rPr lang="en-US" sz="1400" dirty="0" err="1">
                <a:solidFill>
                  <a:srgbClr val="000000"/>
                </a:solidFill>
                <a:latin typeface="Times New Roman"/>
                <a:cs typeface="Times New Roman"/>
              </a:rPr>
              <a:t>thencalculate</a:t>
            </a:r>
            <a:r>
              <a:rPr lang="en-US" sz="1400" dirty="0">
                <a:solidFill>
                  <a:srgbClr val="000000"/>
                </a:solidFill>
                <a:latin typeface="Times New Roman"/>
                <a:cs typeface="Times New Roman"/>
              </a:rPr>
              <a:t> an aggregate foreach group (like the average 'Salary' per city). </a:t>
            </a:r>
          </a:p>
          <a:p>
            <a:pPr algn="just"/>
            <a:r>
              <a:rPr lang="en-US" sz="1400" b="1" dirty="0" err="1">
                <a:solidFill>
                  <a:srgbClr val="FF0000"/>
                </a:solidFill>
                <a:latin typeface="Times New Roman"/>
                <a:cs typeface="Times New Roman"/>
              </a:rPr>
              <a:t>df.groupby</a:t>
            </a:r>
            <a:r>
              <a:rPr lang="en-US" sz="1400" b="1" dirty="0">
                <a:solidFill>
                  <a:srgbClr val="FF0000"/>
                </a:solidFill>
                <a:latin typeface="Times New Roman"/>
                <a:cs typeface="Times New Roman"/>
              </a:rPr>
              <a:t>('City').</a:t>
            </a:r>
            <a:r>
              <a:rPr lang="en-US" sz="1400" b="1" dirty="0" err="1">
                <a:solidFill>
                  <a:srgbClr val="FF0000"/>
                </a:solidFill>
                <a:latin typeface="Times New Roman"/>
                <a:cs typeface="Times New Roman"/>
              </a:rPr>
              <a:t>agg</a:t>
            </a:r>
            <a:r>
              <a:rPr lang="en-US" sz="1400" b="1" dirty="0">
                <a:solidFill>
                  <a:srgbClr val="FF0000"/>
                </a:solidFill>
                <a:latin typeface="Times New Roman"/>
                <a:cs typeface="Times New Roman"/>
              </a:rPr>
              <a:t>({'Salary': 'mean'})</a:t>
            </a:r>
            <a:r>
              <a:rPr lang="en-US" sz="1400" dirty="0">
                <a:solidFill>
                  <a:srgbClr val="000000"/>
                </a:solidFill>
                <a:latin typeface="Times New Roman"/>
                <a:cs typeface="Times New Roman"/>
              </a:rPr>
              <a:t> </a:t>
            </a:r>
            <a:endParaRPr lang="en-US" dirty="0"/>
          </a:p>
        </p:txBody>
      </p:sp>
      <p:pic>
        <p:nvPicPr>
          <p:cNvPr id="4" name="Picture 3" descr="A screen shot of a computer program">
            <a:extLst>
              <a:ext uri="{FF2B5EF4-FFF2-40B4-BE49-F238E27FC236}">
                <a16:creationId xmlns:a16="http://schemas.microsoft.com/office/drawing/2014/main" id="{262781FC-CD74-4286-2542-83744AED9C22}"/>
              </a:ext>
            </a:extLst>
          </p:cNvPr>
          <p:cNvPicPr>
            <a:picLocks noChangeAspect="1"/>
          </p:cNvPicPr>
          <p:nvPr/>
        </p:nvPicPr>
        <p:blipFill>
          <a:blip r:embed="rId3"/>
          <a:stretch>
            <a:fillRect/>
          </a:stretch>
        </p:blipFill>
        <p:spPr>
          <a:xfrm>
            <a:off x="5401515" y="1009650"/>
            <a:ext cx="6095440" cy="3594847"/>
          </a:xfrm>
          <a:prstGeom prst="rect">
            <a:avLst/>
          </a:prstGeom>
        </p:spPr>
      </p:pic>
    </p:spTree>
    <p:extLst>
      <p:ext uri="{BB962C8B-B14F-4D97-AF65-F5344CB8AC3E}">
        <p14:creationId xmlns:p14="http://schemas.microsoft.com/office/powerpoint/2010/main" val="2870998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ADCAB-48BD-8763-EA03-C8F06E359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4464D6-D3D7-2363-ABDF-3E49E14A47A0}"/>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6" name="Picture 5" descr="A screenshot of a computer program&#10;&#10;AI-generated content may be incorrect.">
            <a:extLst>
              <a:ext uri="{FF2B5EF4-FFF2-40B4-BE49-F238E27FC236}">
                <a16:creationId xmlns:a16="http://schemas.microsoft.com/office/drawing/2014/main" id="{2D651B1A-0920-D2F6-78C9-4B334959E478}"/>
              </a:ext>
            </a:extLst>
          </p:cNvPr>
          <p:cNvPicPr>
            <a:picLocks noChangeAspect="1"/>
          </p:cNvPicPr>
          <p:nvPr/>
        </p:nvPicPr>
        <p:blipFill>
          <a:blip r:embed="rId3"/>
          <a:stretch>
            <a:fillRect/>
          </a:stretch>
        </p:blipFill>
        <p:spPr>
          <a:xfrm>
            <a:off x="1231807" y="3277441"/>
            <a:ext cx="5895975" cy="2409825"/>
          </a:xfrm>
          <a:prstGeom prst="rect">
            <a:avLst/>
          </a:prstGeom>
        </p:spPr>
      </p:pic>
      <p:sp>
        <p:nvSpPr>
          <p:cNvPr id="5" name="TextBox 4">
            <a:extLst>
              <a:ext uri="{FF2B5EF4-FFF2-40B4-BE49-F238E27FC236}">
                <a16:creationId xmlns:a16="http://schemas.microsoft.com/office/drawing/2014/main" id="{5015641A-4D39-7CD8-28F1-4933752F27D9}"/>
              </a:ext>
            </a:extLst>
          </p:cNvPr>
          <p:cNvSpPr txBox="1"/>
          <p:nvPr/>
        </p:nvSpPr>
        <p:spPr>
          <a:xfrm>
            <a:off x="690283" y="1530722"/>
            <a:ext cx="9634816" cy="16004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Sans-Serif"/>
              <a:buChar char="•"/>
            </a:pPr>
            <a:r>
              <a:rPr lang="en-US" sz="1400" b="1" dirty="0">
                <a:latin typeface="Times New Roman"/>
                <a:cs typeface="Arial"/>
              </a:rPr>
              <a:t>Merge </a:t>
            </a:r>
            <a:r>
              <a:rPr lang="en-US" sz="1400" b="1" dirty="0" err="1">
                <a:latin typeface="Times New Roman"/>
                <a:cs typeface="Arial"/>
              </a:rPr>
              <a:t>DataFrames</a:t>
            </a:r>
            <a:r>
              <a:rPr lang="en-US" sz="1400" dirty="0">
                <a:latin typeface="Times New Roman"/>
                <a:cs typeface="Arial"/>
              </a:rPr>
              <a:t>: Combine two separate tables </a:t>
            </a:r>
            <a:r>
              <a:rPr lang="en-US" sz="1400" dirty="0" err="1">
                <a:latin typeface="Times New Roman"/>
                <a:cs typeface="Arial"/>
              </a:rPr>
              <a:t>intoone</a:t>
            </a:r>
            <a:r>
              <a:rPr lang="en-US" sz="1400" dirty="0">
                <a:latin typeface="Times New Roman"/>
                <a:cs typeface="Arial"/>
              </a:rPr>
              <a:t>, based on a common column (like an ID). This </a:t>
            </a:r>
            <a:r>
              <a:rPr lang="en-US" sz="1400" dirty="0" err="1">
                <a:latin typeface="Times New Roman"/>
                <a:cs typeface="Arial"/>
              </a:rPr>
              <a:t>issimilar</a:t>
            </a:r>
            <a:r>
              <a:rPr lang="en-US" sz="1400" dirty="0">
                <a:latin typeface="Times New Roman"/>
                <a:cs typeface="Arial"/>
              </a:rPr>
              <a:t> to a VLOOKUP in Excel.​</a:t>
            </a:r>
            <a:endParaRPr lang="en-US" dirty="0"/>
          </a:p>
          <a:p>
            <a:r>
              <a:rPr lang="en-US" sz="1400" b="1" dirty="0" err="1">
                <a:solidFill>
                  <a:srgbClr val="FF0000"/>
                </a:solidFill>
                <a:latin typeface="Times New Roman"/>
                <a:cs typeface="Segoe UI"/>
              </a:rPr>
              <a:t>pd.merge</a:t>
            </a:r>
            <a:r>
              <a:rPr lang="en-US" sz="1400" b="1" dirty="0">
                <a:solidFill>
                  <a:srgbClr val="FF0000"/>
                </a:solidFill>
                <a:latin typeface="Times New Roman"/>
                <a:cs typeface="Segoe UI"/>
              </a:rPr>
              <a:t>(df1, df2, on='</a:t>
            </a:r>
            <a:r>
              <a:rPr lang="en-US" sz="1400" b="1" dirty="0" err="1">
                <a:solidFill>
                  <a:srgbClr val="FF0000"/>
                </a:solidFill>
                <a:latin typeface="Times New Roman"/>
                <a:cs typeface="Segoe UI"/>
              </a:rPr>
              <a:t>ID_column</a:t>
            </a:r>
            <a:r>
              <a:rPr lang="en-US" sz="1400" b="1" dirty="0">
                <a:solidFill>
                  <a:srgbClr val="FF0000"/>
                </a:solidFill>
                <a:latin typeface="Times New Roman"/>
                <a:cs typeface="Segoe UI"/>
              </a:rPr>
              <a:t>')</a:t>
            </a:r>
            <a:r>
              <a:rPr lang="en-US" sz="1400" dirty="0">
                <a:latin typeface="Times New Roman"/>
                <a:cs typeface="Segoe UI"/>
              </a:rPr>
              <a:t>​</a:t>
            </a:r>
          </a:p>
          <a:p>
            <a:r>
              <a:rPr lang="en-US" sz="1400" dirty="0">
                <a:latin typeface="Times New Roman"/>
                <a:cs typeface="Segoe UI"/>
              </a:rPr>
              <a:t>​</a:t>
            </a:r>
          </a:p>
          <a:p>
            <a:pPr marL="171450" indent="-171450">
              <a:buFont typeface="Arial,Sans-Serif"/>
              <a:buChar char="•"/>
            </a:pPr>
            <a:r>
              <a:rPr lang="en-US" sz="1400" b="1" dirty="0">
                <a:latin typeface="Times New Roman"/>
                <a:cs typeface="Arial"/>
              </a:rPr>
              <a:t>Change a Column's Data Type</a:t>
            </a:r>
            <a:r>
              <a:rPr lang="en-US" sz="1400" dirty="0">
                <a:latin typeface="Times New Roman"/>
                <a:cs typeface="Arial"/>
              </a:rPr>
              <a:t>: Sometimes </a:t>
            </a:r>
            <a:r>
              <a:rPr lang="en-US" sz="1400" dirty="0" err="1">
                <a:latin typeface="Times New Roman"/>
                <a:cs typeface="Arial"/>
              </a:rPr>
              <a:t>Pandasguesses</a:t>
            </a:r>
            <a:r>
              <a:rPr lang="en-US" sz="1400" dirty="0">
                <a:latin typeface="Times New Roman"/>
                <a:cs typeface="Arial"/>
              </a:rPr>
              <a:t> the wrong data type (e.g., a number is read as text).You can fix it manually.​</a:t>
            </a:r>
          </a:p>
          <a:p>
            <a:r>
              <a:rPr lang="en-US" sz="1400" b="1" dirty="0" err="1">
                <a:solidFill>
                  <a:srgbClr val="FF0000"/>
                </a:solidFill>
                <a:latin typeface="Times New Roman"/>
                <a:cs typeface="Segoe UI"/>
              </a:rPr>
              <a:t>df</a:t>
            </a:r>
            <a:r>
              <a:rPr lang="en-US" sz="1400" b="1" dirty="0">
                <a:solidFill>
                  <a:srgbClr val="FF0000"/>
                </a:solidFill>
                <a:latin typeface="Times New Roman"/>
                <a:cs typeface="Segoe UI"/>
              </a:rPr>
              <a:t>['column'].</a:t>
            </a:r>
            <a:r>
              <a:rPr lang="en-US" sz="1400" b="1" dirty="0" err="1">
                <a:solidFill>
                  <a:srgbClr val="FF0000"/>
                </a:solidFill>
                <a:latin typeface="Times New Roman"/>
                <a:cs typeface="Segoe UI"/>
              </a:rPr>
              <a:t>astype</a:t>
            </a:r>
            <a:r>
              <a:rPr lang="en-US" sz="1400" b="1" dirty="0">
                <a:solidFill>
                  <a:srgbClr val="FF0000"/>
                </a:solidFill>
                <a:latin typeface="Times New Roman"/>
                <a:cs typeface="Segoe UI"/>
              </a:rPr>
              <a:t>(</a:t>
            </a:r>
            <a:r>
              <a:rPr lang="en-US" sz="1400" b="1" dirty="0" err="1">
                <a:solidFill>
                  <a:srgbClr val="FF0000"/>
                </a:solidFill>
                <a:latin typeface="Times New Roman"/>
                <a:cs typeface="Segoe UI"/>
              </a:rPr>
              <a:t>'int</a:t>
            </a:r>
            <a:r>
              <a:rPr lang="en-US" sz="1400" b="1" dirty="0">
                <a:solidFill>
                  <a:srgbClr val="FF0000"/>
                </a:solidFill>
                <a:latin typeface="Times New Roman"/>
                <a:cs typeface="Segoe UI"/>
              </a:rPr>
              <a:t>')</a:t>
            </a:r>
            <a:r>
              <a:rPr lang="en-US" sz="1400" dirty="0">
                <a:latin typeface="Times New Roman"/>
                <a:cs typeface="Segoe UI"/>
              </a:rPr>
              <a:t>​</a:t>
            </a:r>
          </a:p>
        </p:txBody>
      </p:sp>
    </p:spTree>
    <p:extLst>
      <p:ext uri="{BB962C8B-B14F-4D97-AF65-F5344CB8AC3E}">
        <p14:creationId xmlns:p14="http://schemas.microsoft.com/office/powerpoint/2010/main" val="364905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060866" y="1384234"/>
            <a:ext cx="4540607" cy="4678204"/>
          </a:xfrm>
          <a:prstGeom prst="rect">
            <a:avLst/>
          </a:prstGeom>
        </p:spPr>
        <p:txBody>
          <a:bodyPr wrap="square" lIns="91440" tIns="45720" rIns="91440" bIns="45720" anchor="t">
            <a:spAutoFit/>
          </a:bodyPr>
          <a:lstStyle/>
          <a:p>
            <a:pPr algn="just"/>
            <a:r>
              <a:rPr lang="en-IN" b="1" dirty="0">
                <a:latin typeface="Times New Roman" panose="02020603050405020304" pitchFamily="18" charset="0"/>
                <a:cs typeface="Times New Roman" panose="02020603050405020304" pitchFamily="18" charset="0"/>
              </a:rPr>
              <a:t>Visualizing Your Data</a:t>
            </a:r>
          </a:p>
          <a:p>
            <a:pPr lvl="0" algn="just"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1400" dirty="0">
                <a:latin typeface="Times New Roman" panose="02020603050405020304" pitchFamily="18" charset="0"/>
                <a:cs typeface="Times New Roman" panose="02020603050405020304" pitchFamily="18" charset="0"/>
              </a:rPr>
              <a:t>A picture is worth a thousand rows. Basic plots are built right into Pandas.</a:t>
            </a:r>
          </a:p>
          <a:p>
            <a:pPr marL="285750" lvl="0" indent="-285750" algn="just"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Histogram</a:t>
            </a:r>
            <a:r>
              <a:rPr lang="en-US" altLang="en-US" sz="1400" dirty="0">
                <a:latin typeface="Times New Roman" panose="02020603050405020304" pitchFamily="18" charset="0"/>
                <a:cs typeface="Times New Roman" panose="02020603050405020304" pitchFamily="18" charset="0"/>
              </a:rPr>
              <a:t>: See the distribution of a numerical column. Great for understanding how frequently different values appear. </a:t>
            </a:r>
          </a:p>
          <a:p>
            <a:pPr lvl="0" algn="just"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['age'].</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hist</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Bar Chart</a:t>
            </a:r>
            <a:r>
              <a:rPr lang="en-US" altLang="en-US" sz="1400" dirty="0">
                <a:latin typeface="Times New Roman" panose="02020603050405020304" pitchFamily="18" charset="0"/>
                <a:cs typeface="Times New Roman" panose="02020603050405020304" pitchFamily="18" charset="0"/>
              </a:rPr>
              <a:t>: Compare quantities across different categories. </a:t>
            </a:r>
          </a:p>
          <a:p>
            <a:pPr lvl="0" algn="just"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['category'].</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value_counts</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plot.bar</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p>
          <a:p>
            <a:pPr lvl="0" algn="just"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Scatter Plot</a:t>
            </a:r>
            <a:r>
              <a:rPr lang="en-US" altLang="en-US" sz="1400" dirty="0">
                <a:latin typeface="Times New Roman" panose="02020603050405020304" pitchFamily="18" charset="0"/>
                <a:cs typeface="Times New Roman" panose="02020603050405020304" pitchFamily="18" charset="0"/>
              </a:rPr>
              <a:t>: See the relationship between two numerical columns. Are they related? </a:t>
            </a:r>
          </a:p>
          <a:p>
            <a:pPr lvl="0" algn="just"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df.plot.scatter</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(x='col1', y='col2')</a:t>
            </a:r>
          </a:p>
          <a:p>
            <a:pPr lvl="0" algn="just" eaLnBrk="0" fontAlgn="base" hangingPunct="0">
              <a:spcBef>
                <a:spcPct val="0"/>
              </a:spcBef>
              <a:spcAft>
                <a:spcPct val="0"/>
              </a:spcAft>
            </a:pPr>
            <a:endPar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Correlation Matrix</a:t>
            </a:r>
            <a:r>
              <a:rPr lang="en-US" altLang="en-US" sz="1400" dirty="0">
                <a:latin typeface="Times New Roman" panose="02020603050405020304" pitchFamily="18" charset="0"/>
                <a:cs typeface="Times New Roman" panose="02020603050405020304" pitchFamily="18" charset="0"/>
              </a:rPr>
              <a:t>: A table that shows how strongly numerical columns are related to each other. A value near 1 or -1 means a strong relationship. </a:t>
            </a:r>
          </a:p>
          <a:p>
            <a:pPr lvl="0" algn="just" eaLnBrk="0" fontAlgn="base" hangingPunct="0">
              <a:spcBef>
                <a:spcPct val="0"/>
              </a:spcBef>
              <a:spcAft>
                <a:spcPct val="0"/>
              </a:spcAft>
            </a:pP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df.corr</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a:t>
            </a:r>
            <a:endParaRPr lang="en-US" altLang="en-US" sz="1400" b="1" dirty="0">
              <a:solidFill>
                <a:srgbClr val="FF0000"/>
              </a:solidFill>
              <a:latin typeface="Times New Roman" panose="02020603050405020304" pitchFamily="18" charset="0"/>
              <a:cs typeface="Times New Roman" panose="02020603050405020304" pitchFamily="18" charset="0"/>
            </a:endParaRPr>
          </a:p>
        </p:txBody>
      </p:sp>
      <p:pic>
        <p:nvPicPr>
          <p:cNvPr id="5" name="Picture 4" descr="A graph with blue and white bars">
            <a:extLst>
              <a:ext uri="{FF2B5EF4-FFF2-40B4-BE49-F238E27FC236}">
                <a16:creationId xmlns:a16="http://schemas.microsoft.com/office/drawing/2014/main" id="{4C3FED67-59EB-16DB-93F6-E5526E6D9FD5}"/>
              </a:ext>
            </a:extLst>
          </p:cNvPr>
          <p:cNvPicPr>
            <a:picLocks noChangeAspect="1"/>
          </p:cNvPicPr>
          <p:nvPr/>
        </p:nvPicPr>
        <p:blipFill>
          <a:blip r:embed="rId3"/>
          <a:stretch>
            <a:fillRect/>
          </a:stretch>
        </p:blipFill>
        <p:spPr>
          <a:xfrm>
            <a:off x="5761784" y="835958"/>
            <a:ext cx="5867962" cy="5230908"/>
          </a:xfrm>
          <a:prstGeom prst="rect">
            <a:avLst/>
          </a:prstGeom>
        </p:spPr>
      </p:pic>
    </p:spTree>
    <p:extLst>
      <p:ext uri="{BB962C8B-B14F-4D97-AF65-F5344CB8AC3E}">
        <p14:creationId xmlns:p14="http://schemas.microsoft.com/office/powerpoint/2010/main" val="390252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a:latin typeface="Times New Roman" panose="02020603050405020304" pitchFamily="18" charset="0"/>
                <a:cs typeface="Times New Roman" panose="02020603050405020304" pitchFamily="18" charset="0"/>
              </a:rPr>
              <a:t>Pandas Basics</a:t>
            </a:r>
            <a:endParaRPr lang="en-IN" sz="3200" dirty="0">
              <a:solidFill>
                <a:srgbClr val="000000"/>
              </a:solidFill>
              <a:latin typeface="Times New Roman" panose="02020603050405020304" pitchFamily="18" charset="0"/>
              <a:cs typeface="Times New Roman" panose="02020603050405020304" pitchFamily="18" charset="0"/>
            </a:endParaRPr>
          </a:p>
        </p:txBody>
      </p:sp>
      <p:sp>
        <p:nvSpPr>
          <p:cNvPr id="3" name="Rectangle 2"/>
          <p:cNvSpPr/>
          <p:nvPr/>
        </p:nvSpPr>
        <p:spPr>
          <a:xfrm>
            <a:off x="1064924" y="1289291"/>
            <a:ext cx="7393276" cy="236988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Saving Your Work: Exporting Data</a:t>
            </a:r>
          </a:p>
          <a:p>
            <a:endParaRPr lang="en-US"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sz="1400" dirty="0">
                <a:latin typeface="Times New Roman" panose="02020603050405020304" pitchFamily="18" charset="0"/>
                <a:cs typeface="Times New Roman" panose="02020603050405020304" pitchFamily="18" charset="0"/>
              </a:rPr>
              <a:t>Once you're done cleaning and analyzing, you'll want to save your results.</a:t>
            </a:r>
          </a:p>
          <a:p>
            <a:pPr lvl="0" eaLnBrk="0" fontAlgn="base" hangingPunct="0">
              <a:spcBef>
                <a:spcPct val="0"/>
              </a:spcBef>
              <a:spcAft>
                <a:spcPct val="0"/>
              </a:spcAft>
            </a:pPr>
            <a:endParaRPr lang="en-US" altLang="en-US" sz="1400"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Write to a CSV File</a:t>
            </a:r>
            <a:r>
              <a:rPr lang="en-US" altLang="en-US" sz="1400" dirty="0">
                <a:latin typeface="Times New Roman" panose="02020603050405020304" pitchFamily="18" charset="0"/>
                <a:cs typeface="Times New Roman" panose="02020603050405020304" pitchFamily="18" charset="0"/>
              </a:rPr>
              <a:t>: Save your cleaned-up </a:t>
            </a:r>
            <a:r>
              <a:rPr lang="en-US" altLang="en-US" sz="1400" dirty="0" err="1">
                <a:latin typeface="Times New Roman" panose="02020603050405020304" pitchFamily="18" charset="0"/>
                <a:cs typeface="Times New Roman" panose="02020603050405020304" pitchFamily="18" charset="0"/>
              </a:rPr>
              <a:t>DataFrame</a:t>
            </a:r>
            <a:r>
              <a:rPr lang="en-US" altLang="en-US" sz="1400" dirty="0">
                <a:latin typeface="Times New Roman" panose="02020603050405020304" pitchFamily="18" charset="0"/>
                <a:cs typeface="Times New Roman" panose="02020603050405020304" pitchFamily="18" charset="0"/>
              </a:rPr>
              <a:t> to a new CSV file. The </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index=False part prevents Pandas from saving the row numbers.</a:t>
            </a:r>
          </a:p>
          <a:p>
            <a:pPr lvl="0" eaLnBrk="0" fontAlgn="base" hangingPunct="0">
              <a:spcBef>
                <a:spcPct val="0"/>
              </a:spcBef>
              <a:spcAft>
                <a:spcPct val="0"/>
              </a:spcAft>
            </a:pPr>
            <a:r>
              <a:rPr lang="en-US" altLang="en-US" sz="1400" b="1" dirty="0">
                <a:solidFill>
                  <a:srgbClr val="FF0000"/>
                </a:solidFill>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df.to_csv</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('new_filename.csv', index=False)</a:t>
            </a:r>
          </a:p>
          <a:p>
            <a:pPr lvl="0" eaLnBrk="0" fontAlgn="base" hangingPunct="0">
              <a:spcBef>
                <a:spcPct val="0"/>
              </a:spcBef>
              <a:spcAft>
                <a:spcPct val="0"/>
              </a:spcAft>
            </a:pPr>
            <a:endPar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sz="1400" b="1" dirty="0">
                <a:latin typeface="Times New Roman" panose="02020603050405020304" pitchFamily="18" charset="0"/>
                <a:cs typeface="Times New Roman" panose="02020603050405020304" pitchFamily="18" charset="0"/>
              </a:rPr>
              <a:t>Write to an Excel File</a:t>
            </a:r>
            <a:r>
              <a:rPr lang="en-US" altLang="en-US" sz="1400" dirty="0">
                <a:latin typeface="Times New Roman" panose="02020603050405020304" pitchFamily="18" charset="0"/>
                <a:cs typeface="Times New Roman" panose="02020603050405020304" pitchFamily="18" charset="0"/>
              </a:rPr>
              <a:t>: Save your work to an Excel spreadsheet. </a:t>
            </a: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df.to_excel</a:t>
            </a:r>
            <a:r>
              <a:rPr kumimoji="0" lang="en-US" altLang="en-US" sz="14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('new_filename.xlsx', index=False)</a:t>
            </a:r>
          </a:p>
        </p:txBody>
      </p:sp>
      <p:pic>
        <p:nvPicPr>
          <p:cNvPr id="4" name="Picture 3" descr="A screenshot of a computer program">
            <a:extLst>
              <a:ext uri="{FF2B5EF4-FFF2-40B4-BE49-F238E27FC236}">
                <a16:creationId xmlns:a16="http://schemas.microsoft.com/office/drawing/2014/main" id="{465A1C20-2FCF-6311-3C6D-B9EACD50D59C}"/>
              </a:ext>
            </a:extLst>
          </p:cNvPr>
          <p:cNvPicPr>
            <a:picLocks noChangeAspect="1"/>
          </p:cNvPicPr>
          <p:nvPr/>
        </p:nvPicPr>
        <p:blipFill>
          <a:blip r:embed="rId3"/>
          <a:stretch>
            <a:fillRect/>
          </a:stretch>
        </p:blipFill>
        <p:spPr>
          <a:xfrm>
            <a:off x="1067080" y="3665164"/>
            <a:ext cx="7458075" cy="2105025"/>
          </a:xfrm>
          <a:prstGeom prst="rect">
            <a:avLst/>
          </a:prstGeom>
        </p:spPr>
      </p:pic>
    </p:spTree>
    <p:extLst>
      <p:ext uri="{BB962C8B-B14F-4D97-AF65-F5344CB8AC3E}">
        <p14:creationId xmlns:p14="http://schemas.microsoft.com/office/powerpoint/2010/main" val="11217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062390" y="1751238"/>
            <a:ext cx="11296739" cy="732869"/>
          </a:xfrm>
        </p:spPr>
        <p:txBody>
          <a:bodyPr>
            <a:normAutofit/>
          </a:bodyPr>
          <a:lstStyle/>
          <a:p>
            <a:pPr algn="l"/>
            <a:r>
              <a:rPr lang="en-US" dirty="0">
                <a:latin typeface="Times New Roman" panose="02020603050405020304" pitchFamily="18" charset="0"/>
                <a:cs typeface="Times New Roman" panose="02020603050405020304" pitchFamily="18" charset="0"/>
              </a:rPr>
              <a:t>Comparison of Pandas with SQL</a:t>
            </a:r>
          </a:p>
        </p:txBody>
      </p:sp>
    </p:spTree>
    <p:extLst>
      <p:ext uri="{BB962C8B-B14F-4D97-AF65-F5344CB8AC3E}">
        <p14:creationId xmlns:p14="http://schemas.microsoft.com/office/powerpoint/2010/main" val="658091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Why compare Pandas and SQL?</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06C6423D-1A8F-F49E-585D-CE65F4124767}"/>
              </a:ext>
            </a:extLst>
          </p:cNvPr>
          <p:cNvSpPr>
            <a:spLocks noChangeArrowheads="1"/>
          </p:cNvSpPr>
          <p:nvPr/>
        </p:nvSpPr>
        <p:spPr bwMode="auto">
          <a:xfrm>
            <a:off x="643570" y="1382286"/>
            <a:ext cx="10904859"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SQL is the language of databases, while Pandas is the tool of choice for Python-based data analysis.</a:t>
            </a:r>
          </a:p>
          <a:p>
            <a:pPr fontAlgn="base"/>
            <a:endParaRPr lang="en-US" sz="20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Many real-world projects require working with both — e.g., fetching data from SQL, then cleaning and analyzing it in Pandas. </a:t>
            </a:r>
          </a:p>
          <a:p>
            <a:pPr marL="285750" indent="-285750" fontAlgn="base">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SQL is best for structured, large-scale queries on databases.</a:t>
            </a:r>
          </a:p>
          <a:p>
            <a:pPr marL="285750" indent="-285750" fontAlgn="base">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Pandas is best for in-memory analysis, custom logic, and integration with Python’s data ecosystem (NumPy, Matplotlib, Scikit-learn, etc.)</a:t>
            </a:r>
          </a:p>
          <a:p>
            <a:pPr marL="285750" indent="-285750" fontAlgn="base">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Understanding how to “translate” between Pandas and SQL:</a:t>
            </a:r>
          </a:p>
          <a:p>
            <a:pPr marL="742950" lvl="1"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Reduces confusion when moving between database and Python environments.</a:t>
            </a:r>
          </a:p>
          <a:p>
            <a:pPr marL="742950" lvl="1" indent="-28575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Makes you more efficient in data engineering, analysis, and ML pipelines</a:t>
            </a:r>
          </a:p>
        </p:txBody>
      </p:sp>
    </p:spTree>
    <p:extLst>
      <p:ext uri="{BB962C8B-B14F-4D97-AF65-F5344CB8AC3E}">
        <p14:creationId xmlns:p14="http://schemas.microsoft.com/office/powerpoint/2010/main" val="4043110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3D8DA-0DF6-C88F-1399-BEA89E912E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269FCB-7FEC-7AC4-3925-2FAC01ED6779}"/>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SQL Table vs. Pandas </a:t>
            </a:r>
            <a:r>
              <a:rPr lang="en-US" sz="2800" dirty="0" err="1">
                <a:latin typeface="Times New Roman" panose="02020603050405020304" pitchFamily="18" charset="0"/>
                <a:cs typeface="Times New Roman" panose="02020603050405020304" pitchFamily="18" charset="0"/>
              </a:rPr>
              <a:t>DataFrame</a:t>
            </a:r>
            <a:endParaRPr lang="en-US" sz="28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9F5F699-369F-2F0C-09AB-3B9F4337110D}"/>
              </a:ext>
            </a:extLst>
          </p:cNvPr>
          <p:cNvGraphicFramePr>
            <a:graphicFrameLocks noGrp="1"/>
          </p:cNvGraphicFramePr>
          <p:nvPr/>
        </p:nvGraphicFramePr>
        <p:xfrm>
          <a:off x="643570" y="1450157"/>
          <a:ext cx="10515600" cy="1463040"/>
        </p:xfrm>
        <a:graphic>
          <a:graphicData uri="http://schemas.openxmlformats.org/drawingml/2006/table">
            <a:tbl>
              <a:tblPr firstRow="1">
                <a:tableStyleId>{3C2FFA5D-87B4-456A-9821-1D502468CF0F}</a:tableStyleId>
              </a:tblPr>
              <a:tblGrid>
                <a:gridCol w="5257800">
                  <a:extLst>
                    <a:ext uri="{9D8B030D-6E8A-4147-A177-3AD203B41FA5}">
                      <a16:colId xmlns:a16="http://schemas.microsoft.com/office/drawing/2014/main" val="4278343512"/>
                    </a:ext>
                  </a:extLst>
                </a:gridCol>
                <a:gridCol w="5257800">
                  <a:extLst>
                    <a:ext uri="{9D8B030D-6E8A-4147-A177-3AD203B41FA5}">
                      <a16:colId xmlns:a16="http://schemas.microsoft.com/office/drawing/2014/main" val="1257921768"/>
                    </a:ext>
                  </a:extLst>
                </a:gridCol>
              </a:tblGrid>
              <a:tr h="0">
                <a:tc>
                  <a:txBody>
                    <a:bodyPr/>
                    <a:lstStyle/>
                    <a:p>
                      <a:pPr>
                        <a:buNone/>
                      </a:pPr>
                      <a:r>
                        <a:rPr lang="en-IN" dirty="0"/>
                        <a:t>SQL Table (in a database)</a:t>
                      </a:r>
                    </a:p>
                  </a:txBody>
                  <a:tcPr anchor="ctr"/>
                </a:tc>
                <a:tc>
                  <a:txBody>
                    <a:bodyPr/>
                    <a:lstStyle/>
                    <a:p>
                      <a:pPr>
                        <a:buNone/>
                      </a:pPr>
                      <a:r>
                        <a:rPr lang="en-IN" dirty="0"/>
                        <a:t>Pandas </a:t>
                      </a:r>
                      <a:r>
                        <a:rPr lang="en-IN" dirty="0" err="1"/>
                        <a:t>DataFrame</a:t>
                      </a:r>
                      <a:r>
                        <a:rPr lang="en-IN" dirty="0"/>
                        <a:t> (in memory)</a:t>
                      </a:r>
                    </a:p>
                  </a:txBody>
                  <a:tcPr anchor="ctr"/>
                </a:tc>
                <a:extLst>
                  <a:ext uri="{0D108BD9-81ED-4DB2-BD59-A6C34878D82A}">
                    <a16:rowId xmlns:a16="http://schemas.microsoft.com/office/drawing/2014/main" val="4074484841"/>
                  </a:ext>
                </a:extLst>
              </a:tr>
              <a:tr h="0">
                <a:tc>
                  <a:txBody>
                    <a:bodyPr/>
                    <a:lstStyle/>
                    <a:p>
                      <a:pPr>
                        <a:buNone/>
                      </a:pPr>
                      <a:r>
                        <a:rPr lang="en-IN" b="1"/>
                        <a:t>Persistent Storage:</a:t>
                      </a:r>
                      <a:r>
                        <a:rPr lang="en-IN"/>
                        <a:t> Stored on a disk.</a:t>
                      </a:r>
                    </a:p>
                  </a:txBody>
                  <a:tcPr anchor="ctr"/>
                </a:tc>
                <a:tc>
                  <a:txBody>
                    <a:bodyPr/>
                    <a:lstStyle/>
                    <a:p>
                      <a:pPr>
                        <a:buNone/>
                      </a:pPr>
                      <a:r>
                        <a:rPr lang="en-US" b="1" dirty="0"/>
                        <a:t>In-Memory:</a:t>
                      </a:r>
                      <a:r>
                        <a:rPr lang="en-US" dirty="0"/>
                        <a:t> Lives in your computer's RAM.</a:t>
                      </a:r>
                    </a:p>
                  </a:txBody>
                  <a:tcPr anchor="ctr"/>
                </a:tc>
                <a:extLst>
                  <a:ext uri="{0D108BD9-81ED-4DB2-BD59-A6C34878D82A}">
                    <a16:rowId xmlns:a16="http://schemas.microsoft.com/office/drawing/2014/main" val="1509983147"/>
                  </a:ext>
                </a:extLst>
              </a:tr>
              <a:tr h="0">
                <a:tc>
                  <a:txBody>
                    <a:bodyPr/>
                    <a:lstStyle/>
                    <a:p>
                      <a:pPr>
                        <a:buNone/>
                      </a:pPr>
                      <a:r>
                        <a:rPr lang="en-US" b="1"/>
                        <a:t>Strict Schema:</a:t>
                      </a:r>
                      <a:r>
                        <a:rPr lang="en-US"/>
                        <a:t> Column data types are fixed.</a:t>
                      </a:r>
                    </a:p>
                  </a:txBody>
                  <a:tcPr anchor="ctr"/>
                </a:tc>
                <a:tc>
                  <a:txBody>
                    <a:bodyPr/>
                    <a:lstStyle/>
                    <a:p>
                      <a:pPr>
                        <a:buNone/>
                      </a:pPr>
                      <a:r>
                        <a:rPr lang="en-US" b="1"/>
                        <a:t>Flexible Schema:</a:t>
                      </a:r>
                      <a:r>
                        <a:rPr lang="en-US"/>
                        <a:t> Easily add/remove columns.</a:t>
                      </a:r>
                    </a:p>
                  </a:txBody>
                  <a:tcPr anchor="ctr"/>
                </a:tc>
                <a:extLst>
                  <a:ext uri="{0D108BD9-81ED-4DB2-BD59-A6C34878D82A}">
                    <a16:rowId xmlns:a16="http://schemas.microsoft.com/office/drawing/2014/main" val="1164139340"/>
                  </a:ext>
                </a:extLst>
              </a:tr>
              <a:tr h="0">
                <a:tc>
                  <a:txBody>
                    <a:bodyPr/>
                    <a:lstStyle/>
                    <a:p>
                      <a:pPr>
                        <a:buNone/>
                      </a:pPr>
                      <a:r>
                        <a:rPr lang="en-IN" b="1"/>
                        <a:t>Queried with SQL.</a:t>
                      </a:r>
                      <a:endParaRPr lang="en-IN"/>
                    </a:p>
                  </a:txBody>
                  <a:tcPr anchor="ctr"/>
                </a:tc>
                <a:tc>
                  <a:txBody>
                    <a:bodyPr/>
                    <a:lstStyle/>
                    <a:p>
                      <a:pPr>
                        <a:buNone/>
                      </a:pPr>
                      <a:r>
                        <a:rPr lang="en-IN" b="1" dirty="0"/>
                        <a:t>Manipulated with Python code.</a:t>
                      </a:r>
                      <a:endParaRPr lang="en-IN" dirty="0"/>
                    </a:p>
                  </a:txBody>
                  <a:tcPr anchor="ctr"/>
                </a:tc>
                <a:extLst>
                  <a:ext uri="{0D108BD9-81ED-4DB2-BD59-A6C34878D82A}">
                    <a16:rowId xmlns:a16="http://schemas.microsoft.com/office/drawing/2014/main" val="3373410339"/>
                  </a:ext>
                </a:extLst>
              </a:tr>
            </a:tbl>
          </a:graphicData>
        </a:graphic>
      </p:graphicFrame>
      <p:sp>
        <p:nvSpPr>
          <p:cNvPr id="9" name="TextBox 8">
            <a:extLst>
              <a:ext uri="{FF2B5EF4-FFF2-40B4-BE49-F238E27FC236}">
                <a16:creationId xmlns:a16="http://schemas.microsoft.com/office/drawing/2014/main" id="{865E2015-7077-4481-7C86-FD583C4F23BD}"/>
              </a:ext>
            </a:extLst>
          </p:cNvPr>
          <p:cNvSpPr txBox="1"/>
          <p:nvPr/>
        </p:nvSpPr>
        <p:spPr>
          <a:xfrm>
            <a:off x="643571" y="1009669"/>
            <a:ext cx="10515599" cy="369332"/>
          </a:xfrm>
          <a:prstGeom prst="rect">
            <a:avLst/>
          </a:prstGeom>
          <a:noFill/>
        </p:spPr>
        <p:txBody>
          <a:bodyPr wrap="square">
            <a:spAutoFit/>
          </a:bodyPr>
          <a:lstStyle/>
          <a:p>
            <a:pPr>
              <a:buNone/>
            </a:pPr>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Pandas </a:t>
            </a:r>
            <a:r>
              <a:rPr lang="en-US" b="1"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in your Python code is the conceptual equivalent of a </a:t>
            </a:r>
            <a:r>
              <a:rPr lang="en-US" b="1" dirty="0">
                <a:latin typeface="Times New Roman" panose="02020603050405020304" pitchFamily="18" charset="0"/>
                <a:cs typeface="Times New Roman" panose="02020603050405020304" pitchFamily="18" charset="0"/>
              </a:rPr>
              <a:t>single SQL table</a:t>
            </a:r>
            <a:r>
              <a:rPr lang="en-US" dirty="0">
                <a:latin typeface="Times New Roman" panose="02020603050405020304" pitchFamily="18" charset="0"/>
                <a:cs typeface="Times New Roman" panose="02020603050405020304" pitchFamily="18" charset="0"/>
              </a:rPr>
              <a:t> in a database.</a:t>
            </a:r>
          </a:p>
        </p:txBody>
      </p:sp>
      <p:graphicFrame>
        <p:nvGraphicFramePr>
          <p:cNvPr id="3" name="Table 2">
            <a:extLst>
              <a:ext uri="{FF2B5EF4-FFF2-40B4-BE49-F238E27FC236}">
                <a16:creationId xmlns:a16="http://schemas.microsoft.com/office/drawing/2014/main" id="{E0AE49E4-0F3E-FC5E-3B3B-43FFCF7DB6BF}"/>
              </a:ext>
            </a:extLst>
          </p:cNvPr>
          <p:cNvGraphicFramePr>
            <a:graphicFrameLocks noGrp="1"/>
          </p:cNvGraphicFramePr>
          <p:nvPr/>
        </p:nvGraphicFramePr>
        <p:xfrm>
          <a:off x="643570" y="3456115"/>
          <a:ext cx="10515600" cy="2834640"/>
        </p:xfrm>
        <a:graphic>
          <a:graphicData uri="http://schemas.openxmlformats.org/drawingml/2006/table">
            <a:tbl>
              <a:tblPr firstRow="1">
                <a:tableStyleId>{3C2FFA5D-87B4-456A-9821-1D502468CF0F}</a:tableStyleId>
              </a:tblPr>
              <a:tblGrid>
                <a:gridCol w="3505200">
                  <a:extLst>
                    <a:ext uri="{9D8B030D-6E8A-4147-A177-3AD203B41FA5}">
                      <a16:colId xmlns:a16="http://schemas.microsoft.com/office/drawing/2014/main" val="1763829301"/>
                    </a:ext>
                  </a:extLst>
                </a:gridCol>
                <a:gridCol w="3505200">
                  <a:extLst>
                    <a:ext uri="{9D8B030D-6E8A-4147-A177-3AD203B41FA5}">
                      <a16:colId xmlns:a16="http://schemas.microsoft.com/office/drawing/2014/main" val="2767701208"/>
                    </a:ext>
                  </a:extLst>
                </a:gridCol>
                <a:gridCol w="3505200">
                  <a:extLst>
                    <a:ext uri="{9D8B030D-6E8A-4147-A177-3AD203B41FA5}">
                      <a16:colId xmlns:a16="http://schemas.microsoft.com/office/drawing/2014/main" val="3513983963"/>
                    </a:ext>
                  </a:extLst>
                </a:gridCol>
              </a:tblGrid>
              <a:tr h="0">
                <a:tc>
                  <a:txBody>
                    <a:bodyPr/>
                    <a:lstStyle/>
                    <a:p>
                      <a:pPr>
                        <a:buNone/>
                      </a:pPr>
                      <a:r>
                        <a:rPr lang="en-IN"/>
                        <a:t>Feature</a:t>
                      </a:r>
                    </a:p>
                  </a:txBody>
                  <a:tcPr anchor="ctr"/>
                </a:tc>
                <a:tc>
                  <a:txBody>
                    <a:bodyPr/>
                    <a:lstStyle/>
                    <a:p>
                      <a:pPr>
                        <a:buNone/>
                      </a:pPr>
                      <a:r>
                        <a:rPr lang="en-IN"/>
                        <a:t>SQL</a:t>
                      </a:r>
                    </a:p>
                  </a:txBody>
                  <a:tcPr anchor="ctr"/>
                </a:tc>
                <a:tc>
                  <a:txBody>
                    <a:bodyPr/>
                    <a:lstStyle/>
                    <a:p>
                      <a:pPr>
                        <a:buNone/>
                      </a:pPr>
                      <a:r>
                        <a:rPr lang="en-IN"/>
                        <a:t>Pandas</a:t>
                      </a:r>
                    </a:p>
                  </a:txBody>
                  <a:tcPr anchor="ctr"/>
                </a:tc>
                <a:extLst>
                  <a:ext uri="{0D108BD9-81ED-4DB2-BD59-A6C34878D82A}">
                    <a16:rowId xmlns:a16="http://schemas.microsoft.com/office/drawing/2014/main" val="2030142641"/>
                  </a:ext>
                </a:extLst>
              </a:tr>
              <a:tr h="0">
                <a:tc>
                  <a:txBody>
                    <a:bodyPr/>
                    <a:lstStyle/>
                    <a:p>
                      <a:pPr>
                        <a:buNone/>
                      </a:pPr>
                      <a:r>
                        <a:rPr lang="en-IN"/>
                        <a:t>Storage</a:t>
                      </a:r>
                    </a:p>
                  </a:txBody>
                  <a:tcPr anchor="ctr"/>
                </a:tc>
                <a:tc>
                  <a:txBody>
                    <a:bodyPr/>
                    <a:lstStyle/>
                    <a:p>
                      <a:pPr>
                        <a:buNone/>
                      </a:pPr>
                      <a:r>
                        <a:rPr lang="en-IN"/>
                        <a:t>Disk-based (Databases)</a:t>
                      </a:r>
                    </a:p>
                  </a:txBody>
                  <a:tcPr anchor="ctr"/>
                </a:tc>
                <a:tc>
                  <a:txBody>
                    <a:bodyPr/>
                    <a:lstStyle/>
                    <a:p>
                      <a:pPr>
                        <a:buNone/>
                      </a:pPr>
                      <a:r>
                        <a:rPr lang="en-IN"/>
                        <a:t>Memory-based (RAM)</a:t>
                      </a:r>
                    </a:p>
                  </a:txBody>
                  <a:tcPr anchor="ctr"/>
                </a:tc>
                <a:extLst>
                  <a:ext uri="{0D108BD9-81ED-4DB2-BD59-A6C34878D82A}">
                    <a16:rowId xmlns:a16="http://schemas.microsoft.com/office/drawing/2014/main" val="2374151965"/>
                  </a:ext>
                </a:extLst>
              </a:tr>
              <a:tr h="0">
                <a:tc>
                  <a:txBody>
                    <a:bodyPr/>
                    <a:lstStyle/>
                    <a:p>
                      <a:pPr>
                        <a:buNone/>
                      </a:pPr>
                      <a:r>
                        <a:rPr lang="en-IN" dirty="0"/>
                        <a:t>Interface</a:t>
                      </a:r>
                    </a:p>
                  </a:txBody>
                  <a:tcPr anchor="ctr"/>
                </a:tc>
                <a:tc>
                  <a:txBody>
                    <a:bodyPr/>
                    <a:lstStyle/>
                    <a:p>
                      <a:pPr>
                        <a:buNone/>
                      </a:pPr>
                      <a:r>
                        <a:rPr lang="en-US"/>
                        <a:t>Declarative (you tell </a:t>
                      </a:r>
                      <a:r>
                        <a:rPr lang="en-US" b="1"/>
                        <a:t>what</a:t>
                      </a:r>
                      <a:r>
                        <a:rPr lang="en-US"/>
                        <a:t> to do)</a:t>
                      </a:r>
                    </a:p>
                  </a:txBody>
                  <a:tcPr anchor="ctr"/>
                </a:tc>
                <a:tc>
                  <a:txBody>
                    <a:bodyPr/>
                    <a:lstStyle/>
                    <a:p>
                      <a:pPr>
                        <a:buNone/>
                      </a:pPr>
                      <a:r>
                        <a:rPr lang="en-US"/>
                        <a:t>Procedural (you write </a:t>
                      </a:r>
                      <a:r>
                        <a:rPr lang="en-US" b="1"/>
                        <a:t>how</a:t>
                      </a:r>
                      <a:r>
                        <a:rPr lang="en-US"/>
                        <a:t> to do it)</a:t>
                      </a:r>
                    </a:p>
                  </a:txBody>
                  <a:tcPr anchor="ctr"/>
                </a:tc>
                <a:extLst>
                  <a:ext uri="{0D108BD9-81ED-4DB2-BD59-A6C34878D82A}">
                    <a16:rowId xmlns:a16="http://schemas.microsoft.com/office/drawing/2014/main" val="2680326348"/>
                  </a:ext>
                </a:extLst>
              </a:tr>
              <a:tr h="0">
                <a:tc>
                  <a:txBody>
                    <a:bodyPr/>
                    <a:lstStyle/>
                    <a:p>
                      <a:pPr>
                        <a:buNone/>
                      </a:pPr>
                      <a:r>
                        <a:rPr lang="en-IN"/>
                        <a:t>Syntax</a:t>
                      </a:r>
                    </a:p>
                  </a:txBody>
                  <a:tcPr anchor="ctr"/>
                </a:tc>
                <a:tc>
                  <a:txBody>
                    <a:bodyPr/>
                    <a:lstStyle/>
                    <a:p>
                      <a:pPr>
                        <a:buNone/>
                      </a:pPr>
                      <a:r>
                        <a:rPr lang="en-IN"/>
                        <a:t>SELECT, WHERE, JOIN, etc.</a:t>
                      </a:r>
                    </a:p>
                  </a:txBody>
                  <a:tcPr anchor="ctr"/>
                </a:tc>
                <a:tc>
                  <a:txBody>
                    <a:bodyPr/>
                    <a:lstStyle/>
                    <a:p>
                      <a:pPr>
                        <a:buNone/>
                      </a:pPr>
                      <a:r>
                        <a:rPr lang="en-US"/>
                        <a:t>Functions and methods (df[...], .merge(), .groupby())</a:t>
                      </a:r>
                    </a:p>
                  </a:txBody>
                  <a:tcPr anchor="ctr"/>
                </a:tc>
                <a:extLst>
                  <a:ext uri="{0D108BD9-81ED-4DB2-BD59-A6C34878D82A}">
                    <a16:rowId xmlns:a16="http://schemas.microsoft.com/office/drawing/2014/main" val="1067678070"/>
                  </a:ext>
                </a:extLst>
              </a:tr>
              <a:tr h="0">
                <a:tc>
                  <a:txBody>
                    <a:bodyPr/>
                    <a:lstStyle/>
                    <a:p>
                      <a:pPr>
                        <a:buNone/>
                      </a:pPr>
                      <a:r>
                        <a:rPr lang="en-IN"/>
                        <a:t>Output</a:t>
                      </a:r>
                    </a:p>
                  </a:txBody>
                  <a:tcPr anchor="ctr"/>
                </a:tc>
                <a:tc>
                  <a:txBody>
                    <a:bodyPr/>
                    <a:lstStyle/>
                    <a:p>
                      <a:pPr>
                        <a:buNone/>
                      </a:pPr>
                      <a:r>
                        <a:rPr lang="en-IN"/>
                        <a:t>Tables / Views</a:t>
                      </a:r>
                    </a:p>
                  </a:txBody>
                  <a:tcPr anchor="ctr"/>
                </a:tc>
                <a:tc>
                  <a:txBody>
                    <a:bodyPr/>
                    <a:lstStyle/>
                    <a:p>
                      <a:pPr>
                        <a:buNone/>
                      </a:pPr>
                      <a:r>
                        <a:rPr lang="en-IN"/>
                        <a:t>DataFrames / Series</a:t>
                      </a:r>
                    </a:p>
                  </a:txBody>
                  <a:tcPr anchor="ctr"/>
                </a:tc>
                <a:extLst>
                  <a:ext uri="{0D108BD9-81ED-4DB2-BD59-A6C34878D82A}">
                    <a16:rowId xmlns:a16="http://schemas.microsoft.com/office/drawing/2014/main" val="1569180077"/>
                  </a:ext>
                </a:extLst>
              </a:tr>
              <a:tr h="0">
                <a:tc>
                  <a:txBody>
                    <a:bodyPr/>
                    <a:lstStyle/>
                    <a:p>
                      <a:pPr>
                        <a:buNone/>
                      </a:pPr>
                      <a:r>
                        <a:rPr lang="en-IN"/>
                        <a:t>Performance</a:t>
                      </a:r>
                    </a:p>
                  </a:txBody>
                  <a:tcPr anchor="ctr"/>
                </a:tc>
                <a:tc>
                  <a:txBody>
                    <a:bodyPr/>
                    <a:lstStyle/>
                    <a:p>
                      <a:pPr>
                        <a:buNone/>
                      </a:pPr>
                      <a:r>
                        <a:rPr lang="en-US"/>
                        <a:t>Great for very large data</a:t>
                      </a:r>
                    </a:p>
                  </a:txBody>
                  <a:tcPr anchor="ctr"/>
                </a:tc>
                <a:tc>
                  <a:txBody>
                    <a:bodyPr/>
                    <a:lstStyle/>
                    <a:p>
                      <a:pPr>
                        <a:buNone/>
                      </a:pPr>
                      <a:r>
                        <a:rPr lang="nn-NO"/>
                        <a:t>Great for medium data analysis</a:t>
                      </a:r>
                    </a:p>
                  </a:txBody>
                  <a:tcPr anchor="ctr"/>
                </a:tc>
                <a:extLst>
                  <a:ext uri="{0D108BD9-81ED-4DB2-BD59-A6C34878D82A}">
                    <a16:rowId xmlns:a16="http://schemas.microsoft.com/office/drawing/2014/main" val="2354897361"/>
                  </a:ext>
                </a:extLst>
              </a:tr>
              <a:tr h="0">
                <a:tc>
                  <a:txBody>
                    <a:bodyPr/>
                    <a:lstStyle/>
                    <a:p>
                      <a:pPr>
                        <a:buNone/>
                      </a:pPr>
                      <a:r>
                        <a:rPr lang="en-IN" dirty="0"/>
                        <a:t>Language</a:t>
                      </a:r>
                    </a:p>
                  </a:txBody>
                  <a:tcPr anchor="ctr"/>
                </a:tc>
                <a:tc>
                  <a:txBody>
                    <a:bodyPr/>
                    <a:lstStyle/>
                    <a:p>
                      <a:pPr>
                        <a:buNone/>
                      </a:pPr>
                      <a:r>
                        <a:rPr lang="en-IN"/>
                        <a:t>SQL</a:t>
                      </a:r>
                    </a:p>
                  </a:txBody>
                  <a:tcPr anchor="ctr"/>
                </a:tc>
                <a:tc>
                  <a:txBody>
                    <a:bodyPr/>
                    <a:lstStyle/>
                    <a:p>
                      <a:pPr>
                        <a:buNone/>
                      </a:pPr>
                      <a:r>
                        <a:rPr lang="en-IN" dirty="0"/>
                        <a:t>Python</a:t>
                      </a:r>
                    </a:p>
                  </a:txBody>
                  <a:tcPr anchor="ctr"/>
                </a:tc>
                <a:extLst>
                  <a:ext uri="{0D108BD9-81ED-4DB2-BD59-A6C34878D82A}">
                    <a16:rowId xmlns:a16="http://schemas.microsoft.com/office/drawing/2014/main" val="3058755670"/>
                  </a:ext>
                </a:extLst>
              </a:tr>
            </a:tbl>
          </a:graphicData>
        </a:graphic>
      </p:graphicFrame>
      <p:sp>
        <p:nvSpPr>
          <p:cNvPr id="5" name="TextBox 4">
            <a:extLst>
              <a:ext uri="{FF2B5EF4-FFF2-40B4-BE49-F238E27FC236}">
                <a16:creationId xmlns:a16="http://schemas.microsoft.com/office/drawing/2014/main" id="{86112FC4-02F2-6D23-55EA-1AC820B4905A}"/>
              </a:ext>
            </a:extLst>
          </p:cNvPr>
          <p:cNvSpPr txBox="1"/>
          <p:nvPr/>
        </p:nvSpPr>
        <p:spPr>
          <a:xfrm>
            <a:off x="643570" y="3086783"/>
            <a:ext cx="6122194"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Key Differences Between Pandas &amp; SQL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2824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FC56B-2A04-C885-FCA4-6B78BCD03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20617-1991-BB86-C865-A421A7468D9E}"/>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Selecting and Filtering (</a:t>
            </a:r>
            <a:r>
              <a:rPr lang="en-US" dirty="0">
                <a:latin typeface="Times New Roman" panose="02020603050405020304" pitchFamily="18" charset="0"/>
                <a:cs typeface="Times New Roman" panose="02020603050405020304" pitchFamily="18" charset="0"/>
              </a:rPr>
              <a:t>SELECT</a:t>
            </a:r>
            <a:r>
              <a:rPr lang="en-US" sz="2800" dirty="0">
                <a:latin typeface="Times New Roman" panose="02020603050405020304" pitchFamily="18" charset="0"/>
                <a:cs typeface="Times New Roman" panose="02020603050405020304" pitchFamily="18" charset="0"/>
              </a:rPr>
              <a:t> &amp; </a:t>
            </a:r>
            <a:r>
              <a:rPr lang="en-US" dirty="0">
                <a:latin typeface="Times New Roman" panose="02020603050405020304" pitchFamily="18" charset="0"/>
                <a:cs typeface="Times New Roman" panose="02020603050405020304" pitchFamily="18" charset="0"/>
              </a:rPr>
              <a:t>WHERE</a:t>
            </a:r>
            <a:r>
              <a:rPr lang="en-US" sz="2800" dirty="0">
                <a:latin typeface="Times New Roman" panose="02020603050405020304" pitchFamily="18" charset="0"/>
                <a:cs typeface="Times New Roman" panose="02020603050405020304" pitchFamily="18" charset="0"/>
              </a:rPr>
              <a:t>)</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5C7FB075-2647-723C-F2A5-92974A7CBF6F}"/>
              </a:ext>
            </a:extLst>
          </p:cNvPr>
          <p:cNvSpPr>
            <a:spLocks noChangeArrowheads="1"/>
          </p:cNvSpPr>
          <p:nvPr/>
        </p:nvSpPr>
        <p:spPr bwMode="auto">
          <a:xfrm>
            <a:off x="643569" y="4962644"/>
            <a:ext cx="1090486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2000" b="1" dirty="0">
                <a:latin typeface="Times New Roman" panose="02020603050405020304" pitchFamily="18" charset="0"/>
                <a:cs typeface="Times New Roman" panose="02020603050405020304" pitchFamily="18" charset="0"/>
              </a:rPr>
              <a:t>In Pandas :</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&amp; is used for AND.</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is used for OR.</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Each condition must be wrapped in parentheses ( ).</a:t>
            </a:r>
          </a:p>
        </p:txBody>
      </p:sp>
      <p:sp>
        <p:nvSpPr>
          <p:cNvPr id="11" name="TextBox 10">
            <a:extLst>
              <a:ext uri="{FF2B5EF4-FFF2-40B4-BE49-F238E27FC236}">
                <a16:creationId xmlns:a16="http://schemas.microsoft.com/office/drawing/2014/main" id="{EA192D71-87CC-E2C5-B728-790BE0377035}"/>
              </a:ext>
            </a:extLst>
          </p:cNvPr>
          <p:cNvSpPr txBox="1"/>
          <p:nvPr/>
        </p:nvSpPr>
        <p:spPr>
          <a:xfrm>
            <a:off x="643569" y="1009669"/>
            <a:ext cx="8371844" cy="646331"/>
          </a:xfrm>
          <a:prstGeom prst="rect">
            <a:avLst/>
          </a:prstGeom>
          <a:noFill/>
        </p:spPr>
        <p:txBody>
          <a:bodyPr wrap="square">
            <a:spAutoFit/>
          </a:bodyPr>
          <a:lstStyle/>
          <a:p>
            <a:pPr fontAlgn="base"/>
            <a:r>
              <a:rPr lang="en-US" sz="1800" dirty="0">
                <a:latin typeface="Times New Roman" panose="02020603050405020304" pitchFamily="18" charset="0"/>
                <a:cs typeface="Times New Roman" panose="02020603050405020304" pitchFamily="18" charset="0"/>
              </a:rPr>
              <a:t>Asking for Data: SELECT and WHERE</a:t>
            </a:r>
          </a:p>
          <a:p>
            <a:pPr fontAlgn="base"/>
            <a:r>
              <a:rPr lang="en-US" sz="1800" dirty="0">
                <a:latin typeface="Times New Roman" panose="02020603050405020304" pitchFamily="18" charset="0"/>
                <a:cs typeface="Times New Roman" panose="02020603050405020304" pitchFamily="18" charset="0"/>
              </a:rPr>
              <a:t>This is the most common task:  selecting specific columns and filtering for specific rows.</a:t>
            </a:r>
          </a:p>
        </p:txBody>
      </p:sp>
      <p:sp>
        <p:nvSpPr>
          <p:cNvPr id="13" name="TextBox 12">
            <a:extLst>
              <a:ext uri="{FF2B5EF4-FFF2-40B4-BE49-F238E27FC236}">
                <a16:creationId xmlns:a16="http://schemas.microsoft.com/office/drawing/2014/main" id="{FD395821-9888-BDCC-723E-4B80AED1D7B9}"/>
              </a:ext>
            </a:extLst>
          </p:cNvPr>
          <p:cNvSpPr txBox="1"/>
          <p:nvPr/>
        </p:nvSpPr>
        <p:spPr>
          <a:xfrm>
            <a:off x="643569" y="1795362"/>
            <a:ext cx="5228594" cy="1754326"/>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SQL Logic </a:t>
            </a:r>
          </a:p>
          <a:p>
            <a:pPr fontAlgn="base"/>
            <a:r>
              <a:rPr lang="en-US" sz="1800" dirty="0">
                <a:latin typeface="Times New Roman" panose="02020603050405020304" pitchFamily="18" charset="0"/>
                <a:cs typeface="Times New Roman" panose="02020603050405020304" pitchFamily="18" charset="0"/>
              </a:rPr>
              <a:t>We use SELECT for columns and WHERE for row conditions.</a:t>
            </a:r>
          </a:p>
          <a:p>
            <a:pPr fontAlgn="base"/>
            <a:r>
              <a:rPr lang="en-US" sz="1800" b="1" dirty="0">
                <a:latin typeface="Times New Roman" panose="02020603050405020304" pitchFamily="18" charset="0"/>
                <a:cs typeface="Times New Roman" panose="02020603050405020304" pitchFamily="18" charset="0"/>
              </a:rPr>
              <a:t>SQL Example:</a:t>
            </a:r>
          </a:p>
          <a:p>
            <a:pPr fontAlgn="base"/>
            <a:r>
              <a:rPr lang="en-US" sz="1800" dirty="0">
                <a:latin typeface="Times New Roman" panose="02020603050405020304" pitchFamily="18" charset="0"/>
                <a:cs typeface="Times New Roman" panose="02020603050405020304" pitchFamily="18" charset="0"/>
              </a:rPr>
              <a:t>Get the name and salary of employees from the 'Sales' department who earn more than 50,000.</a:t>
            </a:r>
          </a:p>
        </p:txBody>
      </p:sp>
      <p:sp>
        <p:nvSpPr>
          <p:cNvPr id="15" name="TextBox 14">
            <a:extLst>
              <a:ext uri="{FF2B5EF4-FFF2-40B4-BE49-F238E27FC236}">
                <a16:creationId xmlns:a16="http://schemas.microsoft.com/office/drawing/2014/main" id="{E92DFB29-337D-134C-5F77-2CBE58BE99CE}"/>
              </a:ext>
            </a:extLst>
          </p:cNvPr>
          <p:cNvSpPr txBox="1"/>
          <p:nvPr/>
        </p:nvSpPr>
        <p:spPr>
          <a:xfrm>
            <a:off x="6069806" y="1656000"/>
            <a:ext cx="6122194" cy="2031325"/>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Pandas Logic</a:t>
            </a:r>
          </a:p>
          <a:p>
            <a:pPr fontAlgn="base"/>
            <a:r>
              <a:rPr lang="en-US" dirty="0">
                <a:latin typeface="Times New Roman" panose="02020603050405020304" pitchFamily="18" charset="0"/>
                <a:cs typeface="Times New Roman" panose="02020603050405020304" pitchFamily="18" charset="0"/>
              </a:rPr>
              <a:t>We </a:t>
            </a:r>
            <a:r>
              <a:rPr lang="en-US" sz="1800" dirty="0">
                <a:latin typeface="Times New Roman" panose="02020603050405020304" pitchFamily="18" charset="0"/>
                <a:cs typeface="Times New Roman" panose="02020603050405020304" pitchFamily="18" charset="0"/>
              </a:rPr>
              <a:t>use square brackets [] for both. This is called </a:t>
            </a:r>
            <a:r>
              <a:rPr lang="en-US" sz="1800" dirty="0" err="1">
                <a:latin typeface="Times New Roman" panose="02020603050405020304" pitchFamily="18" charset="0"/>
                <a:cs typeface="Times New Roman" panose="02020603050405020304" pitchFamily="18" charset="0"/>
              </a:rPr>
              <a:t>boolean</a:t>
            </a:r>
            <a:r>
              <a:rPr lang="en-US" sz="1800" dirty="0">
                <a:latin typeface="Times New Roman" panose="02020603050405020304" pitchFamily="18" charset="0"/>
                <a:cs typeface="Times New Roman" panose="02020603050405020304" pitchFamily="18" charset="0"/>
              </a:rPr>
              <a:t> masking.</a:t>
            </a:r>
          </a:p>
          <a:p>
            <a:pPr fontAlgn="base"/>
            <a:endParaRPr lang="en-US" sz="1800" dirty="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Pandas Example:</a:t>
            </a:r>
          </a:p>
          <a:p>
            <a:pPr fontAlgn="base"/>
            <a:r>
              <a:rPr lang="en-US" sz="1800" dirty="0">
                <a:latin typeface="Times New Roman" panose="02020603050405020304" pitchFamily="18" charset="0"/>
                <a:cs typeface="Times New Roman" panose="02020603050405020304" pitchFamily="18" charset="0"/>
              </a:rPr>
              <a:t>(Assume our data is in a </a:t>
            </a:r>
            <a:r>
              <a:rPr lang="en-US" sz="1800" dirty="0" err="1">
                <a:latin typeface="Times New Roman" panose="02020603050405020304" pitchFamily="18" charset="0"/>
                <a:cs typeface="Times New Roman" panose="02020603050405020304" pitchFamily="18" charset="0"/>
              </a:rPr>
              <a:t>DataFrame</a:t>
            </a:r>
            <a:r>
              <a:rPr lang="en-US" sz="1800" dirty="0">
                <a:latin typeface="Times New Roman" panose="02020603050405020304" pitchFamily="18" charset="0"/>
                <a:cs typeface="Times New Roman" panose="02020603050405020304" pitchFamily="18" charset="0"/>
              </a:rPr>
              <a:t> called </a:t>
            </a:r>
            <a:r>
              <a:rPr lang="en-US" sz="1800" dirty="0" err="1">
                <a:latin typeface="Times New Roman" panose="02020603050405020304" pitchFamily="18" charset="0"/>
                <a:cs typeface="Times New Roman" panose="02020603050405020304" pitchFamily="18" charset="0"/>
              </a:rPr>
              <a:t>employees_df</a:t>
            </a:r>
            <a:r>
              <a:rPr lang="en-US" sz="1800" dirty="0">
                <a:latin typeface="Times New Roman" panose="02020603050405020304" pitchFamily="18" charset="0"/>
                <a:cs typeface="Times New Roman" panose="02020603050405020304" pitchFamily="18" charset="0"/>
              </a:rPr>
              <a:t>)</a:t>
            </a:r>
          </a:p>
          <a:p>
            <a:pPr fontAlgn="base"/>
            <a:endParaRPr lang="en-US" sz="1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BA8797F8-B43B-F7DE-2617-C45EEEF3692B}"/>
              </a:ext>
            </a:extLst>
          </p:cNvPr>
          <p:cNvSpPr txBox="1"/>
          <p:nvPr/>
        </p:nvSpPr>
        <p:spPr>
          <a:xfrm>
            <a:off x="747712" y="3590508"/>
            <a:ext cx="4974432" cy="1200329"/>
          </a:xfrm>
          <a:prstGeom prst="rect">
            <a:avLst/>
          </a:prstGeom>
          <a:solidFill>
            <a:schemeClr val="bg1">
              <a:lumMod val="95000"/>
            </a:schemeClr>
          </a:solidFill>
          <a:ln>
            <a:solidFill>
              <a:schemeClr val="tx1"/>
            </a:solidFill>
          </a:ln>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SELECT name, salary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FROM employees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WHERE department = 'Sales’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salary &gt; 50000;</a:t>
            </a:r>
          </a:p>
        </p:txBody>
      </p:sp>
      <p:sp>
        <p:nvSpPr>
          <p:cNvPr id="21" name="TextBox 20">
            <a:extLst>
              <a:ext uri="{FF2B5EF4-FFF2-40B4-BE49-F238E27FC236}">
                <a16:creationId xmlns:a16="http://schemas.microsoft.com/office/drawing/2014/main" id="{1DB82266-C0C8-72F4-C7EA-8C9FD0B83BD8}"/>
              </a:ext>
            </a:extLst>
          </p:cNvPr>
          <p:cNvSpPr txBox="1"/>
          <p:nvPr/>
        </p:nvSpPr>
        <p:spPr>
          <a:xfrm>
            <a:off x="6095999" y="3561516"/>
            <a:ext cx="4974432" cy="1477328"/>
          </a:xfrm>
          <a:prstGeom prst="rect">
            <a:avLst/>
          </a:prstGeom>
          <a:solidFill>
            <a:schemeClr val="bg1">
              <a:lumMod val="95000"/>
            </a:schemeClr>
          </a:solidFill>
          <a:ln>
            <a:solidFill>
              <a:schemeClr val="tx1"/>
            </a:solidFill>
          </a:ln>
        </p:spPr>
        <p:txBody>
          <a:bodyPr wrap="square">
            <a:spAutoFit/>
          </a:bodyPr>
          <a:lstStyle/>
          <a:p>
            <a:pPr fontAlgn="base"/>
            <a:r>
              <a:rPr lang="en-US" dirty="0">
                <a:latin typeface="Times New Roman" panose="02020603050405020304" pitchFamily="18" charset="0"/>
                <a:cs typeface="Times New Roman" panose="02020603050405020304" pitchFamily="18" charset="0"/>
              </a:rPr>
              <a:t># Create the condition (the "mask")</a:t>
            </a:r>
          </a:p>
          <a:p>
            <a:pPr fontAlgn="base"/>
            <a:r>
              <a:rPr lang="en-US" dirty="0">
                <a:latin typeface="Times New Roman" panose="02020603050405020304" pitchFamily="18" charset="0"/>
                <a:cs typeface="Times New Roman" panose="02020603050405020304" pitchFamily="18" charset="0"/>
              </a:rPr>
              <a:t>condition = (</a:t>
            </a:r>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['department'] == 'Sales') &amp; (</a:t>
            </a:r>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['salary'] &gt; 50000)</a:t>
            </a:r>
          </a:p>
          <a:p>
            <a:pPr fontAlgn="base"/>
            <a:r>
              <a:rPr lang="en-US" dirty="0">
                <a:latin typeface="Times New Roman" panose="02020603050405020304" pitchFamily="18" charset="0"/>
                <a:cs typeface="Times New Roman" panose="02020603050405020304" pitchFamily="18" charset="0"/>
              </a:rPr>
              <a:t># Apply the mask to filter rows, then select columns</a:t>
            </a:r>
          </a:p>
          <a:p>
            <a:pPr fontAlgn="base"/>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[condition][['name', 'salary’]]</a:t>
            </a:r>
          </a:p>
        </p:txBody>
      </p:sp>
    </p:spTree>
    <p:extLst>
      <p:ext uri="{BB962C8B-B14F-4D97-AF65-F5344CB8AC3E}">
        <p14:creationId xmlns:p14="http://schemas.microsoft.com/office/powerpoint/2010/main" val="2320705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C04EB-3F69-5892-ECE7-CBC3142E98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AF658-7DD4-6B4E-9F30-F59BF1CB84E5}"/>
              </a:ext>
            </a:extLst>
          </p:cNvPr>
          <p:cNvSpPr>
            <a:spLocks noGrp="1"/>
          </p:cNvSpPr>
          <p:nvPr>
            <p:ph type="title"/>
          </p:nvPr>
        </p:nvSpPr>
        <p:spPr>
          <a:xfrm>
            <a:off x="643570" y="569181"/>
            <a:ext cx="10904859" cy="440488"/>
          </a:xfrm>
        </p:spPr>
        <p:txBody>
          <a:bodyPr/>
          <a:lstStyle/>
          <a:p>
            <a:r>
              <a:rPr lang="en-IN" sz="2800" dirty="0">
                <a:latin typeface="Times New Roman" panose="02020603050405020304" pitchFamily="18" charset="0"/>
                <a:cs typeface="Times New Roman" panose="02020603050405020304" pitchFamily="18" charset="0"/>
              </a:rPr>
              <a:t>Combining Tables (</a:t>
            </a:r>
            <a:r>
              <a:rPr lang="en-IN" dirty="0">
                <a:latin typeface="Times New Roman" panose="02020603050405020304" pitchFamily="18" charset="0"/>
                <a:cs typeface="Times New Roman" panose="02020603050405020304" pitchFamily="18" charset="0"/>
              </a:rPr>
              <a:t>JOIN</a:t>
            </a:r>
            <a:r>
              <a:rPr lang="en-IN" sz="2800" dirty="0">
                <a:latin typeface="Times New Roman" panose="02020603050405020304" pitchFamily="18" charset="0"/>
                <a:cs typeface="Times New Roman" panose="02020603050405020304" pitchFamily="18" charset="0"/>
              </a:rPr>
              <a:t>)</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6957DEBD-850A-A884-EB67-D007B2F02B71}"/>
              </a:ext>
            </a:extLst>
          </p:cNvPr>
          <p:cNvSpPr>
            <a:spLocks noChangeArrowheads="1"/>
          </p:cNvSpPr>
          <p:nvPr/>
        </p:nvSpPr>
        <p:spPr bwMode="auto">
          <a:xfrm>
            <a:off x="617376" y="5474790"/>
            <a:ext cx="109048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2000" b="1" dirty="0">
                <a:latin typeface="Times New Roman" panose="02020603050405020304" pitchFamily="18" charset="0"/>
                <a:cs typeface="Times New Roman" panose="02020603050405020304" pitchFamily="18" charset="0"/>
              </a:rPr>
              <a:t>In Pandas :</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how</a:t>
            </a:r>
            <a:r>
              <a:rPr lang="en-US" sz="2000" dirty="0">
                <a:latin typeface="Times New Roman" panose="02020603050405020304" pitchFamily="18" charset="0"/>
                <a:cs typeface="Times New Roman" panose="02020603050405020304" pitchFamily="18" charset="0"/>
              </a:rPr>
              <a:t> parameter can be </a:t>
            </a:r>
            <a:r>
              <a:rPr lang="en-US" dirty="0">
                <a:latin typeface="Times New Roman" panose="02020603050405020304" pitchFamily="18" charset="0"/>
                <a:cs typeface="Times New Roman" panose="02020603050405020304" pitchFamily="18" charset="0"/>
              </a:rPr>
              <a:t>'inner'</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'left'</a:t>
            </a:r>
            <a:r>
              <a:rPr lang="en-US" sz="2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'right'</a:t>
            </a:r>
            <a:r>
              <a:rPr lang="en-US" sz="2000" dirty="0">
                <a:latin typeface="Times New Roman" panose="02020603050405020304" pitchFamily="18" charset="0"/>
                <a:cs typeface="Times New Roman" panose="02020603050405020304" pitchFamily="18" charset="0"/>
              </a:rPr>
              <a:t>, or </a:t>
            </a:r>
            <a:r>
              <a:rPr lang="en-US" dirty="0">
                <a:latin typeface="Times New Roman" panose="02020603050405020304" pitchFamily="18" charset="0"/>
                <a:cs typeface="Times New Roman" panose="02020603050405020304" pitchFamily="18" charset="0"/>
              </a:rPr>
              <a:t>'outer'</a:t>
            </a:r>
            <a:r>
              <a:rPr lang="en-US" sz="2000" dirty="0">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BF49EA9-7502-1EB0-23CE-C2A8A626075D}"/>
              </a:ext>
            </a:extLst>
          </p:cNvPr>
          <p:cNvSpPr txBox="1"/>
          <p:nvPr/>
        </p:nvSpPr>
        <p:spPr>
          <a:xfrm>
            <a:off x="643569" y="1009669"/>
            <a:ext cx="8371844" cy="646331"/>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Connecting the Dots: JOIN Operations</a:t>
            </a:r>
          </a:p>
          <a:p>
            <a:r>
              <a:rPr lang="en-US" dirty="0">
                <a:latin typeface="Times New Roman" panose="02020603050405020304" pitchFamily="18" charset="0"/>
                <a:cs typeface="Times New Roman" panose="02020603050405020304" pitchFamily="18" charset="0"/>
              </a:rPr>
              <a:t>Joins are used to combine rows from two or more tables based on a related column.</a:t>
            </a:r>
          </a:p>
        </p:txBody>
      </p:sp>
      <p:sp>
        <p:nvSpPr>
          <p:cNvPr id="13" name="TextBox 12">
            <a:extLst>
              <a:ext uri="{FF2B5EF4-FFF2-40B4-BE49-F238E27FC236}">
                <a16:creationId xmlns:a16="http://schemas.microsoft.com/office/drawing/2014/main" id="{6807043F-1432-1E61-5658-BDCE28AF2B55}"/>
              </a:ext>
            </a:extLst>
          </p:cNvPr>
          <p:cNvSpPr txBox="1"/>
          <p:nvPr/>
        </p:nvSpPr>
        <p:spPr>
          <a:xfrm>
            <a:off x="643569" y="1664375"/>
            <a:ext cx="5228594" cy="1754326"/>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SQL Logic </a:t>
            </a:r>
          </a:p>
          <a:p>
            <a:pPr fontAlgn="base"/>
            <a:r>
              <a:rPr lang="en-US" dirty="0">
                <a:latin typeface="Times New Roman" panose="02020603050405020304" pitchFamily="18" charset="0"/>
                <a:cs typeface="Times New Roman" panose="02020603050405020304" pitchFamily="18" charset="0"/>
              </a:rPr>
              <a:t>We use INNER JOIN, LEFT JOIN, RIGHT JOIN, or FULL OUTER JOIN.</a:t>
            </a:r>
            <a:endParaRPr lang="en-US" sz="1800" dirty="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SQL Example </a:t>
            </a:r>
            <a:r>
              <a:rPr lang="en-IN" dirty="0">
                <a:latin typeface="Times New Roman" panose="02020603050405020304" pitchFamily="18" charset="0"/>
                <a:cs typeface="Times New Roman" panose="02020603050405020304" pitchFamily="18" charset="0"/>
              </a:rPr>
              <a:t>(LEFT JOIN)</a:t>
            </a:r>
            <a:r>
              <a:rPr lang="en-US" sz="1800" b="1" dirty="0">
                <a:latin typeface="Times New Roman" panose="02020603050405020304" pitchFamily="18" charset="0"/>
                <a:cs typeface="Times New Roman" panose="02020603050405020304" pitchFamily="18" charset="0"/>
              </a:rPr>
              <a:t>:</a:t>
            </a:r>
          </a:p>
          <a:p>
            <a:pPr fontAlgn="base"/>
            <a:r>
              <a:rPr lang="en-US" dirty="0">
                <a:latin typeface="Times New Roman" panose="02020603050405020304" pitchFamily="18" charset="0"/>
                <a:cs typeface="Times New Roman" panose="02020603050405020304" pitchFamily="18" charset="0"/>
              </a:rPr>
              <a:t>Get every employee's name and their department's name.</a:t>
            </a:r>
            <a:endParaRPr lang="en-US" sz="1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4BABEA5-12DE-1E0E-2F95-36A1E24A7A78}"/>
              </a:ext>
            </a:extLst>
          </p:cNvPr>
          <p:cNvSpPr txBox="1"/>
          <p:nvPr/>
        </p:nvSpPr>
        <p:spPr>
          <a:xfrm>
            <a:off x="6069806" y="1656000"/>
            <a:ext cx="5603082" cy="1477328"/>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Pandas Logic</a:t>
            </a:r>
          </a:p>
          <a:p>
            <a:pPr fontAlgn="base"/>
            <a:r>
              <a:rPr lang="en-US" dirty="0">
                <a:latin typeface="Times New Roman" panose="02020603050405020304" pitchFamily="18" charset="0"/>
                <a:cs typeface="Times New Roman" panose="02020603050405020304" pitchFamily="18" charset="0"/>
              </a:rPr>
              <a:t>We use the powerful </a:t>
            </a:r>
            <a:r>
              <a:rPr lang="en-US" dirty="0" err="1">
                <a:latin typeface="Times New Roman" panose="02020603050405020304" pitchFamily="18" charset="0"/>
                <a:cs typeface="Times New Roman" panose="02020603050405020304" pitchFamily="18" charset="0"/>
              </a:rPr>
              <a:t>pd.merge</a:t>
            </a:r>
            <a:r>
              <a:rPr lang="en-US" dirty="0">
                <a:latin typeface="Times New Roman" panose="02020603050405020304" pitchFamily="18" charset="0"/>
                <a:cs typeface="Times New Roman" panose="02020603050405020304" pitchFamily="18" charset="0"/>
              </a:rPr>
              <a:t>() function. The logic is identical.</a:t>
            </a:r>
            <a:endParaRPr lang="en-US" sz="1800" dirty="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Pandas Example </a:t>
            </a:r>
            <a:r>
              <a:rPr lang="en-IN" dirty="0">
                <a:latin typeface="Times New Roman" panose="02020603050405020304" pitchFamily="18" charset="0"/>
                <a:cs typeface="Times New Roman" panose="02020603050405020304" pitchFamily="18" charset="0"/>
              </a:rPr>
              <a:t>(LEFT JOIN)</a:t>
            </a:r>
            <a:r>
              <a:rPr lang="en-US" sz="1800" b="1" dirty="0">
                <a:latin typeface="Times New Roman" panose="02020603050405020304" pitchFamily="18" charset="0"/>
                <a:cs typeface="Times New Roman" panose="02020603050405020304" pitchFamily="18" charset="0"/>
              </a:rPr>
              <a:t>:</a:t>
            </a:r>
          </a:p>
          <a:p>
            <a:pPr fontAlgn="base"/>
            <a:r>
              <a:rPr lang="en-US" dirty="0">
                <a:latin typeface="Times New Roman" panose="02020603050405020304" pitchFamily="18" charset="0"/>
                <a:cs typeface="Times New Roman" panose="02020603050405020304" pitchFamily="18" charset="0"/>
              </a:rPr>
              <a:t>(Assume we have </a:t>
            </a:r>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departments_df</a:t>
            </a:r>
            <a:r>
              <a:rPr lang="en-US"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39E7A22F-7982-5B94-220F-A55FDB0F0CEE}"/>
              </a:ext>
            </a:extLst>
          </p:cNvPr>
          <p:cNvSpPr txBox="1"/>
          <p:nvPr/>
        </p:nvSpPr>
        <p:spPr>
          <a:xfrm>
            <a:off x="770650" y="3535797"/>
            <a:ext cx="4974432" cy="923330"/>
          </a:xfrm>
          <a:prstGeom prst="rect">
            <a:avLst/>
          </a:prstGeom>
          <a:solidFill>
            <a:schemeClr val="bg1">
              <a:lumMod val="95000"/>
            </a:schemeClr>
          </a:solidFill>
          <a:ln>
            <a:solidFill>
              <a:schemeClr val="tx1"/>
            </a:solidFill>
          </a:ln>
        </p:spPr>
        <p:txBody>
          <a:bodyPr wrap="square">
            <a:spAutoFit/>
          </a:bodyPr>
          <a:lstStyle/>
          <a:p>
            <a:pPr lvl="0" fontAlgn="base">
              <a:defRPr/>
            </a:pPr>
            <a:r>
              <a:rPr lang="en-US" dirty="0">
                <a:latin typeface="Times New Roman" panose="02020603050405020304" pitchFamily="18" charset="0"/>
                <a:cs typeface="Times New Roman" panose="02020603050405020304" pitchFamily="18" charset="0"/>
              </a:rPr>
              <a:t>SELECT e.name, </a:t>
            </a:r>
            <a:r>
              <a:rPr lang="en-US" dirty="0" err="1">
                <a:latin typeface="Times New Roman" panose="02020603050405020304" pitchFamily="18" charset="0"/>
                <a:cs typeface="Times New Roman" panose="02020603050405020304" pitchFamily="18" charset="0"/>
              </a:rPr>
              <a:t>d.department_name</a:t>
            </a:r>
            <a:r>
              <a:rPr lang="en-US" dirty="0">
                <a:latin typeface="Times New Roman" panose="02020603050405020304" pitchFamily="18" charset="0"/>
                <a:cs typeface="Times New Roman" panose="02020603050405020304" pitchFamily="18" charset="0"/>
              </a:rPr>
              <a:t> </a:t>
            </a:r>
          </a:p>
          <a:p>
            <a:pPr lvl="0" fontAlgn="base">
              <a:defRPr/>
            </a:pPr>
            <a:r>
              <a:rPr lang="en-US" dirty="0">
                <a:latin typeface="Times New Roman" panose="02020603050405020304" pitchFamily="18" charset="0"/>
                <a:cs typeface="Times New Roman" panose="02020603050405020304" pitchFamily="18" charset="0"/>
              </a:rPr>
              <a:t>FROM employees AS e LEFT JOIN departments AS d ON </a:t>
            </a:r>
            <a:r>
              <a:rPr lang="en-US" dirty="0" err="1">
                <a:latin typeface="Times New Roman" panose="02020603050405020304" pitchFamily="18" charset="0"/>
                <a:cs typeface="Times New Roman" panose="02020603050405020304" pitchFamily="18" charset="0"/>
              </a:rPr>
              <a:t>e.department_id</a:t>
            </a:r>
            <a:r>
              <a:rPr lang="en-US" dirty="0">
                <a:latin typeface="Times New Roman" panose="02020603050405020304" pitchFamily="18" charset="0"/>
                <a:cs typeface="Times New Roman" panose="02020603050405020304" pitchFamily="18" charset="0"/>
              </a:rPr>
              <a:t> = d.id;</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383C51F-92D9-56A5-9278-7A983B06C01B}"/>
              </a:ext>
            </a:extLst>
          </p:cNvPr>
          <p:cNvSpPr txBox="1"/>
          <p:nvPr/>
        </p:nvSpPr>
        <p:spPr>
          <a:xfrm>
            <a:off x="6095999" y="3535797"/>
            <a:ext cx="4974432" cy="1754326"/>
          </a:xfrm>
          <a:prstGeom prst="rect">
            <a:avLst/>
          </a:prstGeom>
          <a:solidFill>
            <a:schemeClr val="bg1">
              <a:lumMod val="95000"/>
            </a:schemeClr>
          </a:solidFill>
          <a:ln>
            <a:solidFill>
              <a:schemeClr val="tx1"/>
            </a:solidFill>
          </a:ln>
        </p:spPr>
        <p:txBody>
          <a:bodyPr wrap="square">
            <a:spAutoFit/>
          </a:bodyPr>
          <a:lstStyle/>
          <a:p>
            <a:pPr fontAlgn="base"/>
            <a:r>
              <a:rPr lang="en-US" dirty="0">
                <a:latin typeface="Times New Roman" panose="02020603050405020304" pitchFamily="18" charset="0"/>
                <a:cs typeface="Times New Roman" panose="02020603050405020304" pitchFamily="18" charset="0"/>
              </a:rPr>
              <a:t>import pandas as pd </a:t>
            </a:r>
          </a:p>
          <a:p>
            <a:pPr fontAlgn="base"/>
            <a:r>
              <a:rPr lang="en-US" dirty="0" err="1">
                <a:latin typeface="Times New Roman" panose="02020603050405020304" pitchFamily="18" charset="0"/>
                <a:cs typeface="Times New Roman" panose="02020603050405020304" pitchFamily="18" charset="0"/>
              </a:rPr>
              <a:t>pd.merge</a:t>
            </a:r>
            <a:r>
              <a:rPr lang="en-US" dirty="0">
                <a:latin typeface="Times New Roman" panose="02020603050405020304" pitchFamily="18" charset="0"/>
                <a:cs typeface="Times New Roman" panose="02020603050405020304" pitchFamily="18" charset="0"/>
              </a:rPr>
              <a:t>( left=</a:t>
            </a:r>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 right=</a:t>
            </a:r>
            <a:r>
              <a:rPr lang="en-US" dirty="0" err="1">
                <a:latin typeface="Times New Roman" panose="02020603050405020304" pitchFamily="18" charset="0"/>
                <a:cs typeface="Times New Roman" panose="02020603050405020304" pitchFamily="18" charset="0"/>
              </a:rPr>
              <a:t>departments_df</a:t>
            </a:r>
            <a:r>
              <a:rPr lang="en-US" dirty="0">
                <a:latin typeface="Times New Roman" panose="02020603050405020304" pitchFamily="18" charset="0"/>
                <a:cs typeface="Times New Roman" panose="02020603050405020304" pitchFamily="18" charset="0"/>
              </a:rPr>
              <a:t>, how='left', -- Corresponds to LEFT JOIN </a:t>
            </a:r>
            <a:r>
              <a:rPr lang="en-US" dirty="0" err="1">
                <a:latin typeface="Times New Roman" panose="02020603050405020304" pitchFamily="18" charset="0"/>
                <a:cs typeface="Times New Roman" panose="02020603050405020304" pitchFamily="18" charset="0"/>
              </a:rPr>
              <a:t>left_on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department_id</a:t>
            </a:r>
            <a:r>
              <a:rPr lang="en-US" dirty="0">
                <a:latin typeface="Times New Roman" panose="02020603050405020304" pitchFamily="18" charset="0"/>
                <a:cs typeface="Times New Roman" panose="02020603050405020304" pitchFamily="18" charset="0"/>
              </a:rPr>
              <a:t>', -- Key column in the left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right_on</a:t>
            </a:r>
            <a:r>
              <a:rPr lang="en-US" dirty="0">
                <a:latin typeface="Times New Roman" panose="02020603050405020304" pitchFamily="18" charset="0"/>
                <a:cs typeface="Times New Roman" panose="02020603050405020304" pitchFamily="18" charset="0"/>
              </a:rPr>
              <a:t>='id' -- Key column in the right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79515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EEDC2-1D06-7144-D9BC-A222DF3A2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A5D85-17D8-76AA-6329-91386D0B2E90}"/>
              </a:ext>
            </a:extLst>
          </p:cNvPr>
          <p:cNvSpPr>
            <a:spLocks noGrp="1"/>
          </p:cNvSpPr>
          <p:nvPr>
            <p:ph type="title"/>
          </p:nvPr>
        </p:nvSpPr>
        <p:spPr>
          <a:xfrm>
            <a:off x="643570" y="569181"/>
            <a:ext cx="10904859" cy="440488"/>
          </a:xfrm>
        </p:spPr>
        <p:txBody>
          <a:bodyPr/>
          <a:lstStyle/>
          <a:p>
            <a:r>
              <a:rPr lang="en-IN" sz="2800" dirty="0">
                <a:latin typeface="Times New Roman" panose="02020603050405020304" pitchFamily="18" charset="0"/>
                <a:cs typeface="Times New Roman" panose="02020603050405020304" pitchFamily="18" charset="0"/>
              </a:rPr>
              <a:t>Aggregating Data (</a:t>
            </a:r>
            <a:r>
              <a:rPr lang="en-IN" dirty="0">
                <a:latin typeface="Times New Roman" panose="02020603050405020304" pitchFamily="18" charset="0"/>
                <a:cs typeface="Times New Roman" panose="02020603050405020304" pitchFamily="18" charset="0"/>
              </a:rPr>
              <a:t>GROUP BY</a:t>
            </a:r>
            <a:r>
              <a:rPr lang="en-IN" sz="2800" dirty="0">
                <a:latin typeface="Times New Roman" panose="02020603050405020304" pitchFamily="18" charset="0"/>
                <a:cs typeface="Times New Roman" panose="02020603050405020304" pitchFamily="18" charset="0"/>
              </a:rPr>
              <a:t>)</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3E9D1F51-EEFC-3263-33CA-26CE42F83E06}"/>
              </a:ext>
            </a:extLst>
          </p:cNvPr>
          <p:cNvSpPr>
            <a:spLocks noChangeArrowheads="1"/>
          </p:cNvSpPr>
          <p:nvPr/>
        </p:nvSpPr>
        <p:spPr bwMode="auto">
          <a:xfrm>
            <a:off x="643568" y="5075726"/>
            <a:ext cx="1114362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r>
              <a:rPr lang="en-US" sz="2000" b="1" dirty="0">
                <a:latin typeface="Times New Roman" panose="02020603050405020304" pitchFamily="18" charset="0"/>
                <a:cs typeface="Times New Roman" panose="02020603050405020304" pitchFamily="18" charset="0"/>
              </a:rPr>
              <a:t>In Pandas :</a:t>
            </a:r>
          </a:p>
          <a:p>
            <a:pPr marL="342900" indent="-342900" fontAlgn="base">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groupby</a:t>
            </a:r>
            <a:r>
              <a:rPr lang="en-US" sz="2000" dirty="0">
                <a:latin typeface="Times New Roman" panose="02020603050405020304" pitchFamily="18" charset="0"/>
                <a:cs typeface="Times New Roman" panose="02020603050405020304" pitchFamily="18" charset="0"/>
              </a:rPr>
              <a:t>('department'): Groups the data by unique department names.</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agg</a:t>
            </a:r>
            <a:r>
              <a:rPr lang="en-US" sz="2000" dirty="0">
                <a:latin typeface="Times New Roman" panose="02020603050405020304" pitchFamily="18" charset="0"/>
                <a:cs typeface="Times New Roman" panose="02020603050405020304" pitchFamily="18" charset="0"/>
              </a:rPr>
              <a:t>(...): Applies the specified functions (mean, count) to the specified columns (salary, </a:t>
            </a:r>
            <a:r>
              <a:rPr lang="en-US" sz="2000" dirty="0" err="1">
                <a:latin typeface="Times New Roman" panose="02020603050405020304" pitchFamily="18" charset="0"/>
                <a:cs typeface="Times New Roman" panose="02020603050405020304" pitchFamily="18" charset="0"/>
              </a:rPr>
              <a:t>employee_id</a:t>
            </a:r>
            <a:r>
              <a:rPr lang="en-US" sz="2000" dirty="0">
                <a:latin typeface="Times New Roman" panose="02020603050405020304" pitchFamily="18" charset="0"/>
                <a:cs typeface="Times New Roman" panose="02020603050405020304" pitchFamily="18" charset="0"/>
              </a:rPr>
              <a:t>).</a:t>
            </a:r>
          </a:p>
          <a:p>
            <a:pPr marL="342900" indent="-342900" fontAlgn="base">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reset_index</a:t>
            </a:r>
            <a:r>
              <a:rPr lang="en-US" sz="2000" dirty="0">
                <a:latin typeface="Times New Roman" panose="02020603050405020304" pitchFamily="18" charset="0"/>
                <a:cs typeface="Times New Roman" panose="02020603050405020304" pitchFamily="18" charset="0"/>
              </a:rPr>
              <a:t>(): Turns the grouping column (department) back into a regular column.</a:t>
            </a:r>
          </a:p>
        </p:txBody>
      </p:sp>
      <p:sp>
        <p:nvSpPr>
          <p:cNvPr id="11" name="TextBox 10">
            <a:extLst>
              <a:ext uri="{FF2B5EF4-FFF2-40B4-BE49-F238E27FC236}">
                <a16:creationId xmlns:a16="http://schemas.microsoft.com/office/drawing/2014/main" id="{4EFC90CF-755C-7693-608A-D3D132EEEAD6}"/>
              </a:ext>
            </a:extLst>
          </p:cNvPr>
          <p:cNvSpPr txBox="1"/>
          <p:nvPr/>
        </p:nvSpPr>
        <p:spPr>
          <a:xfrm>
            <a:off x="643568" y="1009669"/>
            <a:ext cx="10614981"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GROUP BY is used to group rows that have the same values into summary rows, often to calculate aggregates like counts, sums, or averages.</a:t>
            </a:r>
          </a:p>
        </p:txBody>
      </p:sp>
      <p:sp>
        <p:nvSpPr>
          <p:cNvPr id="13" name="TextBox 12">
            <a:extLst>
              <a:ext uri="{FF2B5EF4-FFF2-40B4-BE49-F238E27FC236}">
                <a16:creationId xmlns:a16="http://schemas.microsoft.com/office/drawing/2014/main" id="{DC09EB36-BA74-0D2B-B880-1BC86B0BDF55}"/>
              </a:ext>
            </a:extLst>
          </p:cNvPr>
          <p:cNvSpPr txBox="1"/>
          <p:nvPr/>
        </p:nvSpPr>
        <p:spPr>
          <a:xfrm>
            <a:off x="643569" y="1664375"/>
            <a:ext cx="5228594" cy="1754326"/>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SQL Logic </a:t>
            </a:r>
          </a:p>
          <a:p>
            <a:pPr fontAlgn="base"/>
            <a:r>
              <a:rPr lang="en-US" dirty="0">
                <a:latin typeface="Times New Roman" panose="02020603050405020304" pitchFamily="18" charset="0"/>
                <a:cs typeface="Times New Roman" panose="02020603050405020304" pitchFamily="18" charset="0"/>
              </a:rPr>
              <a:t>We group by one or more columns and then use aggregate functions like AVG(), COUNT(), SUM().</a:t>
            </a:r>
            <a:endParaRPr lang="en-US" sz="1800" dirty="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SQL Example:</a:t>
            </a:r>
          </a:p>
          <a:p>
            <a:pPr fontAlgn="base"/>
            <a:r>
              <a:rPr lang="en-US" dirty="0">
                <a:latin typeface="Times New Roman" panose="02020603050405020304" pitchFamily="18" charset="0"/>
                <a:cs typeface="Times New Roman" panose="02020603050405020304" pitchFamily="18" charset="0"/>
              </a:rPr>
              <a:t>Calculate the average salary and number of employees for each department.</a:t>
            </a:r>
            <a:endParaRPr lang="en-US" sz="18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7BBFE84D-9C8C-840F-539F-8C5E406AD076}"/>
              </a:ext>
            </a:extLst>
          </p:cNvPr>
          <p:cNvSpPr txBox="1"/>
          <p:nvPr/>
        </p:nvSpPr>
        <p:spPr>
          <a:xfrm>
            <a:off x="6069806" y="1656000"/>
            <a:ext cx="5603082" cy="1477328"/>
          </a:xfrm>
          <a:prstGeom prst="rect">
            <a:avLst/>
          </a:prstGeom>
          <a:noFill/>
        </p:spPr>
        <p:txBody>
          <a:bodyPr wrap="square">
            <a:spAutoFit/>
          </a:bodyPr>
          <a:lstStyle/>
          <a:p>
            <a:pPr fontAlgn="base"/>
            <a:r>
              <a:rPr lang="en-US" sz="1800" b="1" dirty="0">
                <a:latin typeface="Times New Roman" panose="02020603050405020304" pitchFamily="18" charset="0"/>
                <a:cs typeface="Times New Roman" panose="02020603050405020304" pitchFamily="18" charset="0"/>
              </a:rPr>
              <a:t>Pandas Logic</a:t>
            </a:r>
          </a:p>
          <a:p>
            <a:pPr fontAlgn="base"/>
            <a:r>
              <a:rPr lang="en-US" dirty="0">
                <a:latin typeface="Times New Roman" panose="02020603050405020304" pitchFamily="18" charset="0"/>
                <a:cs typeface="Times New Roman" panose="02020603050405020304" pitchFamily="18" charset="0"/>
              </a:rPr>
              <a:t>We use the .</a:t>
            </a:r>
            <a:r>
              <a:rPr lang="en-US" dirty="0" err="1">
                <a:latin typeface="Times New Roman" panose="02020603050405020304" pitchFamily="18" charset="0"/>
                <a:cs typeface="Times New Roman" panose="02020603050405020304" pitchFamily="18" charset="0"/>
              </a:rPr>
              <a:t>groupby</a:t>
            </a:r>
            <a:r>
              <a:rPr lang="en-US" dirty="0">
                <a:latin typeface="Times New Roman" panose="02020603050405020304" pitchFamily="18" charset="0"/>
                <a:cs typeface="Times New Roman" panose="02020603050405020304" pitchFamily="18" charset="0"/>
              </a:rPr>
              <a:t>() method, followed by the .</a:t>
            </a:r>
            <a:r>
              <a:rPr lang="en-US" dirty="0" err="1">
                <a:latin typeface="Times New Roman" panose="02020603050405020304" pitchFamily="18" charset="0"/>
                <a:cs typeface="Times New Roman" panose="02020603050405020304" pitchFamily="18" charset="0"/>
              </a:rPr>
              <a:t>agg</a:t>
            </a:r>
            <a:r>
              <a:rPr lang="en-US" dirty="0">
                <a:latin typeface="Times New Roman" panose="02020603050405020304" pitchFamily="18" charset="0"/>
                <a:cs typeface="Times New Roman" panose="02020603050405020304" pitchFamily="18" charset="0"/>
              </a:rPr>
              <a:t>() method to perform calculations.</a:t>
            </a:r>
            <a:endParaRPr lang="en-US" sz="1800" dirty="0">
              <a:latin typeface="Times New Roman" panose="02020603050405020304" pitchFamily="18" charset="0"/>
              <a:cs typeface="Times New Roman" panose="02020603050405020304" pitchFamily="18" charset="0"/>
            </a:endParaRPr>
          </a:p>
          <a:p>
            <a:pPr fontAlgn="base"/>
            <a:r>
              <a:rPr lang="en-US" sz="1800" b="1" dirty="0">
                <a:latin typeface="Times New Roman" panose="02020603050405020304" pitchFamily="18" charset="0"/>
                <a:cs typeface="Times New Roman" panose="02020603050405020304" pitchFamily="18" charset="0"/>
              </a:rPr>
              <a:t>Pandas Example:</a:t>
            </a:r>
          </a:p>
          <a:p>
            <a:pPr fontAlgn="base"/>
            <a:r>
              <a:rPr lang="en-US" dirty="0">
                <a:latin typeface="Times New Roman" panose="02020603050405020304" pitchFamily="18" charset="0"/>
                <a:cs typeface="Times New Roman" panose="02020603050405020304" pitchFamily="18" charset="0"/>
              </a:rPr>
              <a:t>(Assume we have </a:t>
            </a:r>
            <a:r>
              <a:rPr lang="en-US" dirty="0" err="1">
                <a:latin typeface="Times New Roman" panose="02020603050405020304" pitchFamily="18" charset="0"/>
                <a:cs typeface="Times New Roman" panose="02020603050405020304" pitchFamily="18" charset="0"/>
              </a:rPr>
              <a:t>employees_df</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departments_df</a:t>
            </a:r>
            <a:r>
              <a:rPr lang="en-US"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4647553-9C15-1F85-BB22-76D2E0275DB8}"/>
              </a:ext>
            </a:extLst>
          </p:cNvPr>
          <p:cNvSpPr txBox="1"/>
          <p:nvPr/>
        </p:nvSpPr>
        <p:spPr>
          <a:xfrm>
            <a:off x="643568" y="3439300"/>
            <a:ext cx="4974432" cy="1477328"/>
          </a:xfrm>
          <a:prstGeom prst="rect">
            <a:avLst/>
          </a:prstGeom>
          <a:solidFill>
            <a:schemeClr val="bg1">
              <a:lumMod val="95000"/>
            </a:schemeClr>
          </a:solidFill>
          <a:ln>
            <a:solidFill>
              <a:schemeClr val="tx1"/>
            </a:solidFill>
          </a:ln>
        </p:spPr>
        <p:txBody>
          <a:bodyPr wrap="square">
            <a:spAutoFit/>
          </a:bodyPr>
          <a:lstStyle/>
          <a:p>
            <a:pPr lvl="0" fontAlgn="base">
              <a:defRPr/>
            </a:pPr>
            <a:r>
              <a:rPr lang="en-US" dirty="0">
                <a:latin typeface="Times New Roman" panose="02020603050405020304" pitchFamily="18" charset="0"/>
                <a:cs typeface="Times New Roman" panose="02020603050405020304" pitchFamily="18" charset="0"/>
              </a:rPr>
              <a:t>SELECT department,</a:t>
            </a:r>
          </a:p>
          <a:p>
            <a:pPr lvl="0" fontAlgn="base">
              <a:defRPr/>
            </a:pPr>
            <a:r>
              <a:rPr lang="en-US" dirty="0">
                <a:latin typeface="Times New Roman" panose="02020603050405020304" pitchFamily="18" charset="0"/>
                <a:cs typeface="Times New Roman" panose="02020603050405020304" pitchFamily="18" charset="0"/>
              </a:rPr>
              <a:t>    AVG(salary) AS </a:t>
            </a:r>
            <a:r>
              <a:rPr lang="en-US" dirty="0" err="1">
                <a:latin typeface="Times New Roman" panose="02020603050405020304" pitchFamily="18" charset="0"/>
                <a:cs typeface="Times New Roman" panose="02020603050405020304" pitchFamily="18" charset="0"/>
              </a:rPr>
              <a:t>avg_salary</a:t>
            </a:r>
            <a:r>
              <a:rPr lang="en-US" dirty="0">
                <a:latin typeface="Times New Roman" panose="02020603050405020304" pitchFamily="18" charset="0"/>
                <a:cs typeface="Times New Roman" panose="02020603050405020304" pitchFamily="18" charset="0"/>
              </a:rPr>
              <a:t>,</a:t>
            </a:r>
          </a:p>
          <a:p>
            <a:pPr lvl="0" fontAlgn="base">
              <a:defRPr/>
            </a:pPr>
            <a:r>
              <a:rPr lang="en-US" dirty="0">
                <a:latin typeface="Times New Roman" panose="02020603050405020304" pitchFamily="18" charset="0"/>
                <a:cs typeface="Times New Roman" panose="02020603050405020304" pitchFamily="18" charset="0"/>
              </a:rPr>
              <a:t>    COUNT(</a:t>
            </a:r>
            <a:r>
              <a:rPr lang="en-US" dirty="0" err="1">
                <a:latin typeface="Times New Roman" panose="02020603050405020304" pitchFamily="18" charset="0"/>
                <a:cs typeface="Times New Roman" panose="02020603050405020304" pitchFamily="18" charset="0"/>
              </a:rPr>
              <a:t>employee_id</a:t>
            </a:r>
            <a:r>
              <a:rPr lang="en-US" dirty="0">
                <a:latin typeface="Times New Roman" panose="02020603050405020304" pitchFamily="18" charset="0"/>
                <a:cs typeface="Times New Roman" panose="02020603050405020304" pitchFamily="18" charset="0"/>
              </a:rPr>
              <a:t>) AS </a:t>
            </a:r>
            <a:r>
              <a:rPr lang="en-US" dirty="0" err="1">
                <a:latin typeface="Times New Roman" panose="02020603050405020304" pitchFamily="18" charset="0"/>
                <a:cs typeface="Times New Roman" panose="02020603050405020304" pitchFamily="18" charset="0"/>
              </a:rPr>
              <a:t>num_employees</a:t>
            </a:r>
            <a:endParaRPr lang="en-US" dirty="0">
              <a:latin typeface="Times New Roman" panose="02020603050405020304" pitchFamily="18" charset="0"/>
              <a:cs typeface="Times New Roman" panose="02020603050405020304" pitchFamily="18" charset="0"/>
            </a:endParaRPr>
          </a:p>
          <a:p>
            <a:pPr lvl="0" fontAlgn="base">
              <a:defRPr/>
            </a:pPr>
            <a:r>
              <a:rPr lang="en-US" dirty="0">
                <a:latin typeface="Times New Roman" panose="02020603050405020304" pitchFamily="18" charset="0"/>
                <a:cs typeface="Times New Roman" panose="02020603050405020304" pitchFamily="18" charset="0"/>
              </a:rPr>
              <a:t>FROM employees</a:t>
            </a:r>
          </a:p>
          <a:p>
            <a:pPr lvl="0" fontAlgn="base">
              <a:defRPr/>
            </a:pPr>
            <a:r>
              <a:rPr lang="en-US" dirty="0">
                <a:latin typeface="Times New Roman" panose="02020603050405020304" pitchFamily="18" charset="0"/>
                <a:cs typeface="Times New Roman" panose="02020603050405020304" pitchFamily="18" charset="0"/>
              </a:rPr>
              <a:t>GROUP BY department;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0D64D03-3E1E-2E7D-9796-67EBB97B9D81}"/>
              </a:ext>
            </a:extLst>
          </p:cNvPr>
          <p:cNvSpPr txBox="1"/>
          <p:nvPr/>
        </p:nvSpPr>
        <p:spPr>
          <a:xfrm>
            <a:off x="6095999" y="3439300"/>
            <a:ext cx="5452430" cy="1477328"/>
          </a:xfrm>
          <a:prstGeom prst="rect">
            <a:avLst/>
          </a:prstGeom>
          <a:solidFill>
            <a:schemeClr val="bg1">
              <a:lumMod val="95000"/>
            </a:schemeClr>
          </a:solidFill>
          <a:ln>
            <a:solidFill>
              <a:schemeClr val="tx1"/>
            </a:solidFill>
          </a:ln>
        </p:spPr>
        <p:txBody>
          <a:bodyPr wrap="square">
            <a:spAutoFit/>
          </a:bodyPr>
          <a:lstStyle/>
          <a:p>
            <a:pPr fontAlgn="base"/>
            <a:r>
              <a:rPr lang="en-US" dirty="0" err="1">
                <a:latin typeface="Times New Roman" panose="02020603050405020304" pitchFamily="18" charset="0"/>
                <a:cs typeface="Times New Roman" panose="02020603050405020304" pitchFamily="18" charset="0"/>
              </a:rPr>
              <a:t>employees_df.groupby</a:t>
            </a:r>
            <a:r>
              <a:rPr lang="en-US" dirty="0">
                <a:latin typeface="Times New Roman" panose="02020603050405020304" pitchFamily="18" charset="0"/>
                <a:cs typeface="Times New Roman" panose="02020603050405020304" pitchFamily="18" charset="0"/>
              </a:rPr>
              <a:t>('department').</a:t>
            </a:r>
            <a:r>
              <a:rPr lang="en-US" dirty="0" err="1">
                <a:latin typeface="Times New Roman" panose="02020603050405020304" pitchFamily="18" charset="0"/>
                <a:cs typeface="Times New Roman" panose="02020603050405020304" pitchFamily="18" charset="0"/>
              </a:rPr>
              <a:t>agg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avg_salary</a:t>
            </a:r>
            <a:r>
              <a:rPr lang="en-US" dirty="0">
                <a:latin typeface="Times New Roman" panose="02020603050405020304" pitchFamily="18" charset="0"/>
                <a:cs typeface="Times New Roman" panose="02020603050405020304" pitchFamily="18" charset="0"/>
              </a:rPr>
              <a:t>=('salary', 'mean'), </a:t>
            </a:r>
            <a:r>
              <a:rPr lang="en-US" dirty="0" err="1">
                <a:latin typeface="Times New Roman" panose="02020603050405020304" pitchFamily="18" charset="0"/>
                <a:cs typeface="Times New Roman" panose="02020603050405020304" pitchFamily="18" charset="0"/>
              </a:rPr>
              <a:t>num_employees</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employee_id</a:t>
            </a:r>
            <a:r>
              <a:rPr lang="en-US" dirty="0">
                <a:latin typeface="Times New Roman" panose="02020603050405020304" pitchFamily="18" charset="0"/>
                <a:cs typeface="Times New Roman" panose="02020603050405020304" pitchFamily="18" charset="0"/>
              </a:rPr>
              <a:t>', 'count') ).</a:t>
            </a:r>
            <a:r>
              <a:rPr lang="en-US" dirty="0" err="1">
                <a:latin typeface="Times New Roman" panose="02020603050405020304" pitchFamily="18" charset="0"/>
                <a:cs typeface="Times New Roman" panose="02020603050405020304" pitchFamily="18" charset="0"/>
              </a:rPr>
              <a:t>reset_index</a:t>
            </a:r>
            <a:r>
              <a:rPr lang="en-US" dirty="0">
                <a:latin typeface="Times New Roman" panose="02020603050405020304" pitchFamily="18" charset="0"/>
                <a:cs typeface="Times New Roman" panose="02020603050405020304" pitchFamily="18" charset="0"/>
              </a:rPr>
              <a:t>() </a:t>
            </a:r>
          </a:p>
          <a:p>
            <a:pPr fontAlgn="base"/>
            <a:r>
              <a:rPr lang="en-US" dirty="0">
                <a:latin typeface="Times New Roman" panose="02020603050405020304" pitchFamily="18" charset="0"/>
                <a:cs typeface="Times New Roman" panose="02020603050405020304" pitchFamily="18" charset="0"/>
              </a:rPr>
              <a:t># Converts the grouped output back into a clean </a:t>
            </a:r>
            <a:r>
              <a:rPr lang="en-US" dirty="0" err="1">
                <a:latin typeface="Times New Roman" panose="02020603050405020304" pitchFamily="18" charset="0"/>
                <a:cs typeface="Times New Roman" panose="02020603050405020304" pitchFamily="18" charset="0"/>
              </a:rPr>
              <a:t>DataFrame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849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C7DC-980A-2D2E-C8C4-7CC5B7D0FBB6}"/>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Why Use NumPy?</a:t>
            </a:r>
          </a:p>
        </p:txBody>
      </p:sp>
      <p:sp>
        <p:nvSpPr>
          <p:cNvPr id="5" name="Rectangle 3">
            <a:extLst>
              <a:ext uri="{FF2B5EF4-FFF2-40B4-BE49-F238E27FC236}">
                <a16:creationId xmlns:a16="http://schemas.microsoft.com/office/drawing/2014/main" id="{69365792-823A-5D0A-7DFD-70C1B4B7B4AC}"/>
              </a:ext>
            </a:extLst>
          </p:cNvPr>
          <p:cNvSpPr>
            <a:spLocks noChangeArrowheads="1"/>
          </p:cNvSpPr>
          <p:nvPr/>
        </p:nvSpPr>
        <p:spPr bwMode="auto">
          <a:xfrm>
            <a:off x="685950" y="1205304"/>
            <a:ext cx="1061797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37931725" indent="-37474525" eaLnBrk="0" hangingPunct="0">
              <a:defRPr sz="2400">
                <a:solidFill>
                  <a:schemeClr val="tx1"/>
                </a:solidFill>
                <a:latin typeface="Times New Roman" panose="02020603050405020304" pitchFamily="18" charset="0"/>
                <a:cs typeface="Arial" panose="020B0604020202020204" pitchFamily="34" charset="0"/>
              </a:defRPr>
            </a:lvl2pPr>
            <a:lvl3pPr eaLnBrk="0" hangingPunct="0">
              <a:defRPr sz="2400">
                <a:solidFill>
                  <a:schemeClr val="tx1"/>
                </a:solidFill>
                <a:latin typeface="Times New Roman" panose="02020603050405020304" pitchFamily="18" charset="0"/>
                <a:cs typeface="Arial" panose="020B0604020202020204" pitchFamily="34" charset="0"/>
              </a:defRPr>
            </a:lvl3pPr>
            <a:lvl4pPr eaLnBrk="0" hangingPunct="0">
              <a:defRPr sz="2400">
                <a:solidFill>
                  <a:schemeClr val="tx1"/>
                </a:solidFill>
                <a:latin typeface="Times New Roman" panose="02020603050405020304" pitchFamily="18" charset="0"/>
                <a:cs typeface="Arial" panose="020B0604020202020204" pitchFamily="34" charset="0"/>
              </a:defRPr>
            </a:lvl4pPr>
            <a:lvl5pPr eaLnBrk="0" hangingPunct="0">
              <a:defRPr sz="2400">
                <a:solidFill>
                  <a:schemeClr val="tx1"/>
                </a:solidFill>
                <a:latin typeface="Times New Roman" panose="02020603050405020304" pitchFamily="18" charset="0"/>
                <a:cs typeface="Arial" panose="020B0604020202020204" pitchFamily="34" charset="0"/>
              </a:defRPr>
            </a:lvl5pPr>
            <a:lvl6pPr marL="4572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9144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b="1" dirty="0"/>
              <a:t>Efficient memory usage: </a:t>
            </a:r>
            <a:r>
              <a:rPr lang="en-US" altLang="en-US" sz="2000" dirty="0"/>
              <a:t>NumPy arrays use less memory than Python lists for large datasets</a:t>
            </a:r>
          </a:p>
          <a:p>
            <a:endParaRPr lang="en-US" altLang="en-US" sz="2000" dirty="0"/>
          </a:p>
          <a:p>
            <a:r>
              <a:rPr lang="en-US" altLang="en-US" sz="2000" b="1" dirty="0"/>
              <a:t>Fast element-wise operations: </a:t>
            </a:r>
            <a:r>
              <a:rPr lang="en-US" altLang="en-US" sz="2000" dirty="0"/>
              <a:t>Vectorized operations are much faster than Python loops</a:t>
            </a:r>
          </a:p>
          <a:p>
            <a:endParaRPr lang="en-US" altLang="en-US" sz="2000" dirty="0"/>
          </a:p>
          <a:p>
            <a:r>
              <a:rPr lang="en-US" altLang="en-US" sz="2000" b="1" dirty="0"/>
              <a:t>Rich library of mathematical functions: </a:t>
            </a:r>
            <a:r>
              <a:rPr lang="en-US" altLang="en-US" sz="2000" dirty="0"/>
              <a:t>Includes linear algebra, statistics, and random number generation</a:t>
            </a:r>
          </a:p>
        </p:txBody>
      </p:sp>
      <p:graphicFrame>
        <p:nvGraphicFramePr>
          <p:cNvPr id="13" name="Table 12">
            <a:extLst>
              <a:ext uri="{FF2B5EF4-FFF2-40B4-BE49-F238E27FC236}">
                <a16:creationId xmlns:a16="http://schemas.microsoft.com/office/drawing/2014/main" id="{26F9308D-1F19-C65E-F235-8FEF1D4E02D7}"/>
              </a:ext>
            </a:extLst>
          </p:cNvPr>
          <p:cNvGraphicFramePr>
            <a:graphicFrameLocks noGrp="1"/>
          </p:cNvGraphicFramePr>
          <p:nvPr/>
        </p:nvGraphicFramePr>
        <p:xfrm>
          <a:off x="685949" y="4053754"/>
          <a:ext cx="5809062" cy="1051560"/>
        </p:xfrm>
        <a:graphic>
          <a:graphicData uri="http://schemas.openxmlformats.org/drawingml/2006/table">
            <a:tbl>
              <a:tblPr/>
              <a:tblGrid>
                <a:gridCol w="2701125">
                  <a:extLst>
                    <a:ext uri="{9D8B030D-6E8A-4147-A177-3AD203B41FA5}">
                      <a16:colId xmlns:a16="http://schemas.microsoft.com/office/drawing/2014/main" val="3426502659"/>
                    </a:ext>
                  </a:extLst>
                </a:gridCol>
                <a:gridCol w="1545144">
                  <a:extLst>
                    <a:ext uri="{9D8B030D-6E8A-4147-A177-3AD203B41FA5}">
                      <a16:colId xmlns:a16="http://schemas.microsoft.com/office/drawing/2014/main" val="2917767171"/>
                    </a:ext>
                  </a:extLst>
                </a:gridCol>
                <a:gridCol w="1562793">
                  <a:extLst>
                    <a:ext uri="{9D8B030D-6E8A-4147-A177-3AD203B41FA5}">
                      <a16:colId xmlns:a16="http://schemas.microsoft.com/office/drawing/2014/main" val="3371343044"/>
                    </a:ext>
                  </a:extLst>
                </a:gridCol>
              </a:tblGrid>
              <a:tr h="0">
                <a:tc>
                  <a:txBody>
                    <a:bodyPr/>
                    <a:lstStyle/>
                    <a:p>
                      <a:pPr algn="l">
                        <a:buNone/>
                      </a:pPr>
                      <a:r>
                        <a:rPr lang="en-IN" b="1" dirty="0">
                          <a:solidFill>
                            <a:srgbClr val="0070C0"/>
                          </a:solidFill>
                          <a:effectLst/>
                          <a:latin typeface="Times New Roman" panose="02020603050405020304" pitchFamily="18" charset="0"/>
                          <a:cs typeface="Times New Roman" panose="02020603050405020304" pitchFamily="18" charset="0"/>
                        </a:rPr>
                        <a:t>Operation</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buNone/>
                      </a:pPr>
                      <a:r>
                        <a:rPr lang="en-IN" b="1" dirty="0">
                          <a:solidFill>
                            <a:srgbClr val="0070C0"/>
                          </a:solidFill>
                          <a:effectLst/>
                          <a:latin typeface="Times New Roman" panose="02020603050405020304" pitchFamily="18" charset="0"/>
                          <a:cs typeface="Times New Roman" panose="02020603050405020304" pitchFamily="18" charset="0"/>
                        </a:rPr>
                        <a:t>Python List</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a:buNone/>
                      </a:pPr>
                      <a:r>
                        <a:rPr lang="en-IN" b="1" dirty="0">
                          <a:solidFill>
                            <a:srgbClr val="0070C0"/>
                          </a:solidFill>
                          <a:effectLst/>
                          <a:latin typeface="Times New Roman" panose="02020603050405020304" pitchFamily="18" charset="0"/>
                          <a:cs typeface="Times New Roman" panose="02020603050405020304" pitchFamily="18" charset="0"/>
                        </a:rPr>
                        <a:t>NumPy Array</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739064783"/>
                  </a:ext>
                </a:extLst>
              </a:tr>
              <a:tr h="0">
                <a:tc>
                  <a:txBody>
                    <a:bodyPr/>
                    <a:lstStyle/>
                    <a:p>
                      <a:pPr algn="l">
                        <a:buNone/>
                      </a:pPr>
                      <a:r>
                        <a:rPr lang="en-IN">
                          <a:effectLst/>
                        </a:rPr>
                        <a:t>Element-wise add (1M)</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a:effectLst/>
                        </a:rPr>
                        <a:t>~100 ms</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a:effectLst/>
                        </a:rPr>
                        <a:t>~1 ms</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94555"/>
                  </a:ext>
                </a:extLst>
              </a:tr>
              <a:tr h="0">
                <a:tc>
                  <a:txBody>
                    <a:bodyPr/>
                    <a:lstStyle/>
                    <a:p>
                      <a:pPr algn="l">
                        <a:buNone/>
                      </a:pPr>
                      <a:r>
                        <a:rPr lang="en-IN">
                          <a:effectLst/>
                        </a:rPr>
                        <a:t>Matrix multiply (100x100)</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dirty="0">
                          <a:effectLst/>
                        </a:rPr>
                        <a:t>~1 s</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dirty="0">
                          <a:effectLst/>
                        </a:rPr>
                        <a:t>~0.0001 s</a:t>
                      </a:r>
                    </a:p>
                  </a:txBody>
                  <a:tcPr marL="38100" marR="381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5431936"/>
                  </a:ext>
                </a:extLst>
              </a:tr>
            </a:tbl>
          </a:graphicData>
        </a:graphic>
      </p:graphicFrame>
      <p:sp>
        <p:nvSpPr>
          <p:cNvPr id="15" name="TextBox 14">
            <a:extLst>
              <a:ext uri="{FF2B5EF4-FFF2-40B4-BE49-F238E27FC236}">
                <a16:creationId xmlns:a16="http://schemas.microsoft.com/office/drawing/2014/main" id="{BDB532F6-08B6-B6CC-0DD9-1B5074F09FB9}"/>
              </a:ext>
            </a:extLst>
          </p:cNvPr>
          <p:cNvSpPr txBox="1"/>
          <p:nvPr/>
        </p:nvSpPr>
        <p:spPr>
          <a:xfrm>
            <a:off x="685950" y="3337415"/>
            <a:ext cx="6123708" cy="523220"/>
          </a:xfrm>
          <a:prstGeom prst="rect">
            <a:avLst/>
          </a:prstGeom>
          <a:noFill/>
        </p:spPr>
        <p:txBody>
          <a:bodyPr wrap="square">
            <a:spAutoFit/>
          </a:bodyPr>
          <a:lstStyle/>
          <a:p>
            <a:r>
              <a:rPr lang="en-IN" sz="2800" b="1" i="0" dirty="0">
                <a:effectLst/>
                <a:latin typeface="Times New Roman" panose="02020603050405020304" pitchFamily="18" charset="0"/>
                <a:cs typeface="Times New Roman" panose="02020603050405020304" pitchFamily="18" charset="0"/>
              </a:rPr>
              <a:t>Speed Comparison Example:</a:t>
            </a:r>
            <a:endParaRPr lang="en-IN" sz="2800" dirty="0">
              <a:latin typeface="Times New Roman" panose="02020603050405020304" pitchFamily="18" charset="0"/>
              <a:cs typeface="Times New Roman" panose="02020603050405020304" pitchFamily="18" charset="0"/>
            </a:endParaRPr>
          </a:p>
        </p:txBody>
      </p:sp>
      <p:pic>
        <p:nvPicPr>
          <p:cNvPr id="1029" name="Picture 5" descr="Speed comparison: Python lists vs NumPy arrays.">
            <a:extLst>
              <a:ext uri="{FF2B5EF4-FFF2-40B4-BE49-F238E27FC236}">
                <a16:creationId xmlns:a16="http://schemas.microsoft.com/office/drawing/2014/main" id="{5C14D923-F85E-D12B-4A21-7B62C50480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2" b="11229"/>
          <a:stretch>
            <a:fillRect/>
          </a:stretch>
        </p:blipFill>
        <p:spPr bwMode="auto">
          <a:xfrm>
            <a:off x="7209905" y="2981499"/>
            <a:ext cx="3667297" cy="323088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316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2DAA1-3EF9-9E10-8510-38DAF353D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45314-BE55-FE28-AD32-EB72194ED364}"/>
              </a:ext>
            </a:extLst>
          </p:cNvPr>
          <p:cNvSpPr>
            <a:spLocks noGrp="1"/>
          </p:cNvSpPr>
          <p:nvPr>
            <p:ph type="title"/>
          </p:nvPr>
        </p:nvSpPr>
        <p:spPr>
          <a:xfrm>
            <a:off x="643570" y="569181"/>
            <a:ext cx="10904859" cy="440488"/>
          </a:xfrm>
        </p:spPr>
        <p:txBody>
          <a:bodyPr/>
          <a:lstStyle/>
          <a:p>
            <a:r>
              <a:rPr lang="en-IN" sz="2800" dirty="0">
                <a:latin typeface="Times New Roman" panose="02020603050405020304" pitchFamily="18" charset="0"/>
                <a:cs typeface="Times New Roman" panose="02020603050405020304" pitchFamily="18" charset="0"/>
              </a:rPr>
              <a:t>Other Common Operations</a:t>
            </a:r>
            <a:endParaRPr lang="en-US" sz="29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B1E4587-4AD0-53FF-DD8D-8E584FB6CFF9}"/>
              </a:ext>
            </a:extLst>
          </p:cNvPr>
          <p:cNvSpPr txBox="1"/>
          <p:nvPr/>
        </p:nvSpPr>
        <p:spPr>
          <a:xfrm>
            <a:off x="643568" y="1118119"/>
            <a:ext cx="1061498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Here are some other common commands and their Pandas equivalents.</a:t>
            </a:r>
          </a:p>
        </p:txBody>
      </p:sp>
      <p:graphicFrame>
        <p:nvGraphicFramePr>
          <p:cNvPr id="3" name="Table 2">
            <a:extLst>
              <a:ext uri="{FF2B5EF4-FFF2-40B4-BE49-F238E27FC236}">
                <a16:creationId xmlns:a16="http://schemas.microsoft.com/office/drawing/2014/main" id="{339BD43A-717F-9387-0795-8D2216C3E01D}"/>
              </a:ext>
            </a:extLst>
          </p:cNvPr>
          <p:cNvGraphicFramePr>
            <a:graphicFrameLocks noGrp="1"/>
          </p:cNvGraphicFramePr>
          <p:nvPr/>
        </p:nvGraphicFramePr>
        <p:xfrm>
          <a:off x="643568" y="1595902"/>
          <a:ext cx="10904862" cy="4480560"/>
        </p:xfrm>
        <a:graphic>
          <a:graphicData uri="http://schemas.openxmlformats.org/drawingml/2006/table">
            <a:tbl>
              <a:tblPr firstRow="1">
                <a:tableStyleId>{3C2FFA5D-87B4-456A-9821-1D502468CF0F}</a:tableStyleId>
              </a:tblPr>
              <a:tblGrid>
                <a:gridCol w="3634954">
                  <a:extLst>
                    <a:ext uri="{9D8B030D-6E8A-4147-A177-3AD203B41FA5}">
                      <a16:colId xmlns:a16="http://schemas.microsoft.com/office/drawing/2014/main" val="4047950774"/>
                    </a:ext>
                  </a:extLst>
                </a:gridCol>
                <a:gridCol w="3634954">
                  <a:extLst>
                    <a:ext uri="{9D8B030D-6E8A-4147-A177-3AD203B41FA5}">
                      <a16:colId xmlns:a16="http://schemas.microsoft.com/office/drawing/2014/main" val="3329475018"/>
                    </a:ext>
                  </a:extLst>
                </a:gridCol>
                <a:gridCol w="3634954">
                  <a:extLst>
                    <a:ext uri="{9D8B030D-6E8A-4147-A177-3AD203B41FA5}">
                      <a16:colId xmlns:a16="http://schemas.microsoft.com/office/drawing/2014/main" val="2142502493"/>
                    </a:ext>
                  </a:extLst>
                </a:gridCol>
              </a:tblGrid>
              <a:tr h="0">
                <a:tc>
                  <a:txBody>
                    <a:bodyPr/>
                    <a:lstStyle/>
                    <a:p>
                      <a:pPr>
                        <a:buNone/>
                      </a:pPr>
                      <a:r>
                        <a:rPr lang="en-IN" b="1" dirty="0"/>
                        <a:t>Operation</a:t>
                      </a:r>
                    </a:p>
                  </a:txBody>
                  <a:tcPr anchor="ctr"/>
                </a:tc>
                <a:tc>
                  <a:txBody>
                    <a:bodyPr/>
                    <a:lstStyle/>
                    <a:p>
                      <a:pPr>
                        <a:buNone/>
                      </a:pPr>
                      <a:r>
                        <a:rPr lang="en-IN" dirty="0"/>
                        <a:t>SQL</a:t>
                      </a:r>
                    </a:p>
                  </a:txBody>
                  <a:tcPr anchor="ctr"/>
                </a:tc>
                <a:tc>
                  <a:txBody>
                    <a:bodyPr/>
                    <a:lstStyle/>
                    <a:p>
                      <a:pPr>
                        <a:buNone/>
                      </a:pPr>
                      <a:r>
                        <a:rPr lang="en-IN"/>
                        <a:t>Pandas</a:t>
                      </a:r>
                    </a:p>
                  </a:txBody>
                  <a:tcPr anchor="ctr"/>
                </a:tc>
                <a:extLst>
                  <a:ext uri="{0D108BD9-81ED-4DB2-BD59-A6C34878D82A}">
                    <a16:rowId xmlns:a16="http://schemas.microsoft.com/office/drawing/2014/main" val="4169640440"/>
                  </a:ext>
                </a:extLst>
              </a:tr>
              <a:tr h="0">
                <a:tc>
                  <a:txBody>
                    <a:bodyPr/>
                    <a:lstStyle/>
                    <a:p>
                      <a:pPr>
                        <a:buNone/>
                      </a:pPr>
                      <a:r>
                        <a:rPr lang="en-IN" b="1" dirty="0"/>
                        <a:t>Sorting Data (</a:t>
                      </a:r>
                      <a:r>
                        <a:rPr lang="en-IN" sz="1800" b="1" kern="1200" dirty="0">
                          <a:solidFill>
                            <a:schemeClr val="dk1"/>
                          </a:solidFill>
                          <a:latin typeface="+mn-lt"/>
                          <a:ea typeface="+mn-ea"/>
                          <a:cs typeface="+mn-cs"/>
                        </a:rPr>
                        <a:t>ORDER BY</a:t>
                      </a:r>
                      <a:r>
                        <a:rPr lang="en-IN" b="1" dirty="0"/>
                        <a:t>)</a:t>
                      </a:r>
                    </a:p>
                  </a:txBody>
                  <a:tcPr anchor="ctr"/>
                </a:tc>
                <a:tc>
                  <a:txBody>
                    <a:bodyPr/>
                    <a:lstStyle/>
                    <a:p>
                      <a:pPr>
                        <a:buNone/>
                      </a:pPr>
                      <a:r>
                        <a:rPr lang="en-US" dirty="0"/>
                        <a:t>ORDER BY salary DESC, name ASC;</a:t>
                      </a:r>
                      <a:endParaRPr lang="en-IN" dirty="0"/>
                    </a:p>
                  </a:txBody>
                  <a:tcPr anchor="ctr"/>
                </a:tc>
                <a:tc>
                  <a:txBody>
                    <a:bodyPr/>
                    <a:lstStyle/>
                    <a:p>
                      <a:pPr>
                        <a:buNone/>
                      </a:pPr>
                      <a:r>
                        <a:rPr lang="en-US" dirty="0" err="1"/>
                        <a:t>df.sort_values</a:t>
                      </a:r>
                      <a:r>
                        <a:rPr lang="en-US" dirty="0"/>
                        <a:t>(by=['salary', 'name'], ascending=[False, True])</a:t>
                      </a:r>
                      <a:endParaRPr lang="en-IN" dirty="0"/>
                    </a:p>
                  </a:txBody>
                  <a:tcPr anchor="ctr"/>
                </a:tc>
                <a:extLst>
                  <a:ext uri="{0D108BD9-81ED-4DB2-BD59-A6C34878D82A}">
                    <a16:rowId xmlns:a16="http://schemas.microsoft.com/office/drawing/2014/main" val="2462980716"/>
                  </a:ext>
                </a:extLst>
              </a:tr>
              <a:tr h="0">
                <a:tc>
                  <a:txBody>
                    <a:bodyPr/>
                    <a:lstStyle/>
                    <a:p>
                      <a:pPr>
                        <a:buNone/>
                      </a:pPr>
                      <a:r>
                        <a:rPr lang="en-IN" b="1" dirty="0"/>
                        <a:t>Limiting Results (</a:t>
                      </a:r>
                      <a:r>
                        <a:rPr lang="en-IN" sz="1800" b="1" kern="1200" dirty="0">
                          <a:solidFill>
                            <a:schemeClr val="dk1"/>
                          </a:solidFill>
                          <a:latin typeface="+mn-lt"/>
                          <a:ea typeface="+mn-ea"/>
                          <a:cs typeface="+mn-cs"/>
                        </a:rPr>
                        <a:t>LIMIT</a:t>
                      </a:r>
                      <a:r>
                        <a:rPr lang="en-IN" b="1" dirty="0"/>
                        <a:t> / </a:t>
                      </a:r>
                      <a:r>
                        <a:rPr lang="en-IN" sz="1800" b="1" kern="1200" dirty="0">
                          <a:solidFill>
                            <a:schemeClr val="dk1"/>
                          </a:solidFill>
                          <a:latin typeface="+mn-lt"/>
                          <a:ea typeface="+mn-ea"/>
                          <a:cs typeface="+mn-cs"/>
                        </a:rPr>
                        <a:t>TOP</a:t>
                      </a:r>
                      <a:r>
                        <a:rPr lang="en-IN" b="1" dirty="0"/>
                        <a:t>)</a:t>
                      </a:r>
                    </a:p>
                  </a:txBody>
                  <a:tcPr anchor="ctr"/>
                </a:tc>
                <a:tc>
                  <a:txBody>
                    <a:bodyPr/>
                    <a:lstStyle/>
                    <a:p>
                      <a:pPr>
                        <a:buNone/>
                      </a:pPr>
                      <a:r>
                        <a:rPr lang="en-IN" dirty="0"/>
                        <a:t>LIMIT 10;</a:t>
                      </a:r>
                    </a:p>
                  </a:txBody>
                  <a:tcPr anchor="ctr"/>
                </a:tc>
                <a:tc>
                  <a:txBody>
                    <a:bodyPr/>
                    <a:lstStyle/>
                    <a:p>
                      <a:pPr>
                        <a:buNone/>
                      </a:pPr>
                      <a:r>
                        <a:rPr lang="en-IN" dirty="0" err="1"/>
                        <a:t>df.head</a:t>
                      </a:r>
                      <a:r>
                        <a:rPr lang="en-IN" dirty="0"/>
                        <a:t>(10)</a:t>
                      </a:r>
                    </a:p>
                  </a:txBody>
                  <a:tcPr anchor="ctr"/>
                </a:tc>
                <a:extLst>
                  <a:ext uri="{0D108BD9-81ED-4DB2-BD59-A6C34878D82A}">
                    <a16:rowId xmlns:a16="http://schemas.microsoft.com/office/drawing/2014/main" val="265896004"/>
                  </a:ext>
                </a:extLst>
              </a:tr>
              <a:tr h="0">
                <a:tc>
                  <a:txBody>
                    <a:bodyPr/>
                    <a:lstStyle/>
                    <a:p>
                      <a:pPr>
                        <a:buNone/>
                      </a:pPr>
                      <a:r>
                        <a:rPr lang="en-IN" b="1" dirty="0"/>
                        <a:t>Unique Values (</a:t>
                      </a:r>
                      <a:r>
                        <a:rPr lang="en-IN" sz="1800" b="1" kern="1200" dirty="0">
                          <a:solidFill>
                            <a:schemeClr val="dk1"/>
                          </a:solidFill>
                          <a:latin typeface="+mn-lt"/>
                          <a:ea typeface="+mn-ea"/>
                          <a:cs typeface="+mn-cs"/>
                        </a:rPr>
                        <a:t>SELECT DISTINCT</a:t>
                      </a:r>
                      <a:r>
                        <a:rPr lang="en-IN" b="1" dirty="0"/>
                        <a:t>)</a:t>
                      </a:r>
                    </a:p>
                  </a:txBody>
                  <a:tcPr anchor="ctr"/>
                </a:tc>
                <a:tc>
                  <a:txBody>
                    <a:bodyPr/>
                    <a:lstStyle/>
                    <a:p>
                      <a:pPr>
                        <a:buNone/>
                      </a:pPr>
                      <a:r>
                        <a:rPr lang="en-US" dirty="0"/>
                        <a:t>SELECT DISTINCT department FROM employees;</a:t>
                      </a:r>
                      <a:endParaRPr lang="en-IN" dirty="0"/>
                    </a:p>
                  </a:txBody>
                  <a:tcPr anchor="ctr"/>
                </a:tc>
                <a:tc>
                  <a:txBody>
                    <a:bodyPr/>
                    <a:lstStyle/>
                    <a:p>
                      <a:pPr>
                        <a:buNone/>
                      </a:pPr>
                      <a:r>
                        <a:rPr lang="en-US" sz="1800" kern="1200" dirty="0" err="1">
                          <a:solidFill>
                            <a:schemeClr val="dk1"/>
                          </a:solidFill>
                          <a:latin typeface="+mn-lt"/>
                          <a:ea typeface="+mn-ea"/>
                          <a:cs typeface="+mn-cs"/>
                        </a:rPr>
                        <a:t>df</a:t>
                      </a:r>
                      <a:r>
                        <a:rPr lang="en-US" sz="1800" kern="1200" dirty="0">
                          <a:solidFill>
                            <a:schemeClr val="dk1"/>
                          </a:solidFill>
                          <a:latin typeface="+mn-lt"/>
                          <a:ea typeface="+mn-ea"/>
                          <a:cs typeface="+mn-cs"/>
                        </a:rPr>
                        <a:t>['department'].unique()</a:t>
                      </a:r>
                      <a:r>
                        <a:rPr lang="en-US" dirty="0"/>
                        <a:t> or </a:t>
                      </a:r>
                      <a:r>
                        <a:rPr lang="en-US" sz="1800" kern="1200" dirty="0" err="1">
                          <a:solidFill>
                            <a:schemeClr val="dk1"/>
                          </a:solidFill>
                          <a:latin typeface="+mn-lt"/>
                          <a:ea typeface="+mn-ea"/>
                          <a:cs typeface="+mn-cs"/>
                        </a:rPr>
                        <a:t>df</a:t>
                      </a:r>
                      <a:r>
                        <a:rPr lang="en-US" sz="1800" kern="1200" dirty="0">
                          <a:solidFill>
                            <a:schemeClr val="dk1"/>
                          </a:solidFill>
                          <a:latin typeface="+mn-lt"/>
                          <a:ea typeface="+mn-ea"/>
                          <a:cs typeface="+mn-cs"/>
                        </a:rPr>
                        <a:t>['department'].</a:t>
                      </a:r>
                      <a:r>
                        <a:rPr lang="en-US" sz="1800" kern="1200" dirty="0" err="1">
                          <a:solidFill>
                            <a:schemeClr val="dk1"/>
                          </a:solidFill>
                          <a:latin typeface="+mn-lt"/>
                          <a:ea typeface="+mn-ea"/>
                          <a:cs typeface="+mn-cs"/>
                        </a:rPr>
                        <a:t>drop_duplicates</a:t>
                      </a:r>
                      <a:r>
                        <a:rPr lang="en-US" sz="1800" kern="1200" dirty="0">
                          <a:solidFill>
                            <a:schemeClr val="dk1"/>
                          </a:solidFill>
                          <a:latin typeface="+mn-lt"/>
                          <a:ea typeface="+mn-ea"/>
                          <a:cs typeface="+mn-cs"/>
                        </a:rPr>
                        <a:t>()</a:t>
                      </a:r>
                      <a:endParaRPr lang="en-US" dirty="0"/>
                    </a:p>
                  </a:txBody>
                  <a:tcPr anchor="ctr"/>
                </a:tc>
                <a:extLst>
                  <a:ext uri="{0D108BD9-81ED-4DB2-BD59-A6C34878D82A}">
                    <a16:rowId xmlns:a16="http://schemas.microsoft.com/office/drawing/2014/main" val="2641556196"/>
                  </a:ext>
                </a:extLst>
              </a:tr>
              <a:tr h="0">
                <a:tc>
                  <a:txBody>
                    <a:bodyPr/>
                    <a:lstStyle/>
                    <a:p>
                      <a:pPr>
                        <a:buNone/>
                      </a:pPr>
                      <a:r>
                        <a:rPr lang="en-IN" b="1" dirty="0"/>
                        <a:t>Creating a New Column</a:t>
                      </a:r>
                    </a:p>
                  </a:txBody>
                  <a:tcPr anchor="ctr"/>
                </a:tc>
                <a:tc>
                  <a:txBody>
                    <a:bodyPr/>
                    <a:lstStyle/>
                    <a:p>
                      <a:pPr>
                        <a:buNone/>
                      </a:pPr>
                      <a:r>
                        <a:rPr lang="en-US" dirty="0"/>
                        <a:t>SELECT salary, salary * 0.1 </a:t>
                      </a:r>
                    </a:p>
                    <a:p>
                      <a:pPr>
                        <a:buNone/>
                      </a:pPr>
                      <a:r>
                        <a:rPr lang="en-US" dirty="0"/>
                        <a:t>AS bonus FROM employees;</a:t>
                      </a:r>
                      <a:endParaRPr lang="en-IN" dirty="0"/>
                    </a:p>
                  </a:txBody>
                  <a:tcPr anchor="ctr"/>
                </a:tc>
                <a:tc>
                  <a:txBody>
                    <a:bodyPr/>
                    <a:lstStyle/>
                    <a:p>
                      <a:pPr>
                        <a:buNone/>
                      </a:pPr>
                      <a:r>
                        <a:rPr lang="en-US" dirty="0" err="1"/>
                        <a:t>df</a:t>
                      </a:r>
                      <a:r>
                        <a:rPr lang="en-US" dirty="0"/>
                        <a:t>['bonus'] = </a:t>
                      </a:r>
                      <a:r>
                        <a:rPr lang="en-US" dirty="0" err="1"/>
                        <a:t>df</a:t>
                      </a:r>
                      <a:r>
                        <a:rPr lang="en-US" dirty="0"/>
                        <a:t>['salary'] * 0.1</a:t>
                      </a:r>
                      <a:endParaRPr lang="en-IN" dirty="0"/>
                    </a:p>
                  </a:txBody>
                  <a:tcPr anchor="ctr"/>
                </a:tc>
                <a:extLst>
                  <a:ext uri="{0D108BD9-81ED-4DB2-BD59-A6C34878D82A}">
                    <a16:rowId xmlns:a16="http://schemas.microsoft.com/office/drawing/2014/main" val="1536405351"/>
                  </a:ext>
                </a:extLst>
              </a:tr>
              <a:tr h="0">
                <a:tc>
                  <a:txBody>
                    <a:bodyPr/>
                    <a:lstStyle/>
                    <a:p>
                      <a:pPr>
                        <a:buNone/>
                      </a:pPr>
                      <a:r>
                        <a:rPr lang="en-IN" b="1" dirty="0"/>
                        <a:t>Conditional Logic (</a:t>
                      </a:r>
                      <a:r>
                        <a:rPr lang="en-IN" sz="1800" b="1" kern="1200" dirty="0">
                          <a:solidFill>
                            <a:schemeClr val="dk1"/>
                          </a:solidFill>
                          <a:latin typeface="+mn-lt"/>
                          <a:ea typeface="+mn-ea"/>
                          <a:cs typeface="+mn-cs"/>
                        </a:rPr>
                        <a:t>CASE WHEN</a:t>
                      </a:r>
                      <a:r>
                        <a:rPr lang="en-IN" b="1" dirty="0"/>
                        <a:t>)</a:t>
                      </a:r>
                    </a:p>
                  </a:txBody>
                  <a:tcPr anchor="ctr"/>
                </a:tc>
                <a:tc>
                  <a:txBody>
                    <a:bodyPr/>
                    <a:lstStyle/>
                    <a:p>
                      <a:pPr>
                        <a:buNone/>
                      </a:pPr>
                      <a:r>
                        <a:rPr lang="en-US" dirty="0"/>
                        <a:t>CASE WHEN salary &gt; 100000 THEN 'High' ELSE 'Normal' END</a:t>
                      </a:r>
                      <a:endParaRPr lang="en-IN" dirty="0"/>
                    </a:p>
                  </a:txBody>
                  <a:tcPr anchor="ctr"/>
                </a:tc>
                <a:tc>
                  <a:txBody>
                    <a:bodyPr/>
                    <a:lstStyle/>
                    <a:p>
                      <a:pPr>
                        <a:buNone/>
                      </a:pPr>
                      <a:r>
                        <a:rPr lang="en-US" dirty="0"/>
                        <a:t>import numpy as np </a:t>
                      </a:r>
                    </a:p>
                    <a:p>
                      <a:pPr>
                        <a:buNone/>
                      </a:pPr>
                      <a:r>
                        <a:rPr lang="en-US" dirty="0" err="1"/>
                        <a:t>df</a:t>
                      </a:r>
                      <a:r>
                        <a:rPr lang="en-US" dirty="0"/>
                        <a:t>['category'] = </a:t>
                      </a:r>
                      <a:r>
                        <a:rPr lang="en-US" dirty="0" err="1"/>
                        <a:t>np.where</a:t>
                      </a:r>
                      <a:r>
                        <a:rPr lang="en-US" dirty="0"/>
                        <a:t>(</a:t>
                      </a:r>
                      <a:r>
                        <a:rPr lang="en-US" dirty="0" err="1"/>
                        <a:t>df</a:t>
                      </a:r>
                      <a:r>
                        <a:rPr lang="en-US" dirty="0"/>
                        <a:t>['salary'] &gt; 100000, 'High', 'Normal')</a:t>
                      </a:r>
                      <a:endParaRPr lang="en-IN" dirty="0"/>
                    </a:p>
                  </a:txBody>
                  <a:tcPr anchor="ctr"/>
                </a:tc>
                <a:extLst>
                  <a:ext uri="{0D108BD9-81ED-4DB2-BD59-A6C34878D82A}">
                    <a16:rowId xmlns:a16="http://schemas.microsoft.com/office/drawing/2014/main" val="2287162586"/>
                  </a:ext>
                </a:extLst>
              </a:tr>
              <a:tr h="0">
                <a:tc>
                  <a:txBody>
                    <a:bodyPr/>
                    <a:lstStyle/>
                    <a:p>
                      <a:pPr>
                        <a:buNone/>
                      </a:pPr>
                      <a:r>
                        <a:rPr lang="en-US" b="1" dirty="0"/>
                        <a:t>Window Function</a:t>
                      </a:r>
                      <a:endParaRPr lang="en-IN" b="1" dirty="0"/>
                    </a:p>
                  </a:txBody>
                  <a:tcPr anchor="ctr"/>
                </a:tc>
                <a:tc>
                  <a:txBody>
                    <a:bodyPr/>
                    <a:lstStyle/>
                    <a:p>
                      <a:pPr>
                        <a:buNone/>
                      </a:pPr>
                      <a:r>
                        <a:rPr lang="en-US" dirty="0"/>
                        <a:t>SELECT name, salary,</a:t>
                      </a:r>
                    </a:p>
                    <a:p>
                      <a:pPr>
                        <a:buNone/>
                      </a:pPr>
                      <a:r>
                        <a:rPr lang="en-US" dirty="0"/>
                        <a:t>RANK() OVER (ORDER BY salary DESC) AS rank FROM emp;</a:t>
                      </a:r>
                      <a:endParaRPr lang="en-IN" dirty="0"/>
                    </a:p>
                  </a:txBody>
                  <a:tcPr anchor="ctr"/>
                </a:tc>
                <a:tc>
                  <a:txBody>
                    <a:bodyPr/>
                    <a:lstStyle/>
                    <a:p>
                      <a:pPr>
                        <a:buNone/>
                      </a:pPr>
                      <a:r>
                        <a:rPr lang="en-IN" dirty="0" err="1"/>
                        <a:t>df</a:t>
                      </a:r>
                      <a:r>
                        <a:rPr lang="en-IN" dirty="0"/>
                        <a:t>['rank'] = </a:t>
                      </a:r>
                      <a:r>
                        <a:rPr lang="en-IN" dirty="0" err="1"/>
                        <a:t>df</a:t>
                      </a:r>
                      <a:r>
                        <a:rPr lang="en-IN" dirty="0"/>
                        <a:t>['salary'].rank(ascending=False)</a:t>
                      </a:r>
                    </a:p>
                  </a:txBody>
                  <a:tcPr anchor="ctr"/>
                </a:tc>
                <a:extLst>
                  <a:ext uri="{0D108BD9-81ED-4DB2-BD59-A6C34878D82A}">
                    <a16:rowId xmlns:a16="http://schemas.microsoft.com/office/drawing/2014/main" val="3301369152"/>
                  </a:ext>
                </a:extLst>
              </a:tr>
            </a:tbl>
          </a:graphicData>
        </a:graphic>
      </p:graphicFrame>
    </p:spTree>
    <p:extLst>
      <p:ext uri="{BB962C8B-B14F-4D97-AF65-F5344CB8AC3E}">
        <p14:creationId xmlns:p14="http://schemas.microsoft.com/office/powerpoint/2010/main" val="35022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57D25-4AAD-62B5-EDF1-7CC863378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A3206-DF3D-547B-3EDB-AA776B64BBEF}"/>
              </a:ext>
            </a:extLst>
          </p:cNvPr>
          <p:cNvSpPr>
            <a:spLocks noGrp="1"/>
          </p:cNvSpPr>
          <p:nvPr>
            <p:ph type="title"/>
          </p:nvPr>
        </p:nvSpPr>
        <p:spPr>
          <a:xfrm>
            <a:off x="643570" y="569181"/>
            <a:ext cx="10904859" cy="440488"/>
          </a:xfrm>
        </p:spPr>
        <p:txBody>
          <a:bodyPr/>
          <a:lstStyle/>
          <a:p>
            <a:r>
              <a:rPr lang="en-IN" sz="2800" dirty="0">
                <a:latin typeface="Times New Roman" panose="02020603050405020304" pitchFamily="18" charset="0"/>
                <a:cs typeface="Times New Roman" panose="02020603050405020304" pitchFamily="18" charset="0"/>
              </a:rPr>
              <a:t>When to Use Which?</a:t>
            </a:r>
            <a:endParaRPr lang="en-US" sz="29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59DFA31-1A72-9648-82F2-793ACA8CD86F}"/>
              </a:ext>
            </a:extLst>
          </p:cNvPr>
          <p:cNvSpPr txBox="1"/>
          <p:nvPr/>
        </p:nvSpPr>
        <p:spPr>
          <a:xfrm>
            <a:off x="643568" y="1118119"/>
            <a:ext cx="10614981"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It's not about which one is "better," but which is right for the task.</a:t>
            </a:r>
          </a:p>
        </p:txBody>
      </p:sp>
      <p:sp>
        <p:nvSpPr>
          <p:cNvPr id="5" name="TextBox 4">
            <a:extLst>
              <a:ext uri="{FF2B5EF4-FFF2-40B4-BE49-F238E27FC236}">
                <a16:creationId xmlns:a16="http://schemas.microsoft.com/office/drawing/2014/main" id="{3E9313E2-3ABE-60D9-AD10-EE3F25A9ACA6}"/>
              </a:ext>
            </a:extLst>
          </p:cNvPr>
          <p:cNvSpPr txBox="1"/>
          <p:nvPr/>
        </p:nvSpPr>
        <p:spPr>
          <a:xfrm>
            <a:off x="643568" y="1595901"/>
            <a:ext cx="11015032" cy="4247317"/>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Use SQL:</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data is in a </a:t>
            </a:r>
            <a:r>
              <a:rPr lang="en-US" b="1" dirty="0">
                <a:latin typeface="Times New Roman" panose="02020603050405020304" pitchFamily="18" charset="0"/>
                <a:cs typeface="Times New Roman" panose="02020603050405020304" pitchFamily="18" charset="0"/>
              </a:rPr>
              <a:t>relational database</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are dealing with </a:t>
            </a:r>
            <a:r>
              <a:rPr lang="en-US" b="1" dirty="0">
                <a:latin typeface="Times New Roman" panose="02020603050405020304" pitchFamily="18" charset="0"/>
                <a:cs typeface="Times New Roman" panose="02020603050405020304" pitchFamily="18" charset="0"/>
              </a:rPr>
              <a:t>massive datasets</a:t>
            </a:r>
            <a:r>
              <a:rPr lang="en-US" dirty="0">
                <a:latin typeface="Times New Roman" panose="02020603050405020304" pitchFamily="18" charset="0"/>
                <a:cs typeface="Times New Roman" panose="02020603050405020304" pitchFamily="18" charset="0"/>
              </a:rPr>
              <a:t> (billions of rows) and need to efficiently pull a smaller, manageable subset.</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Data integrity</a:t>
            </a:r>
            <a:r>
              <a:rPr lang="en-US" dirty="0">
                <a:latin typeface="Times New Roman" panose="02020603050405020304" pitchFamily="18" charset="0"/>
                <a:cs typeface="Times New Roman" panose="02020603050405020304" pitchFamily="18" charset="0"/>
              </a:rPr>
              <a:t>, security, and concurrent access are critical (e.g., in a production application).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are performing </a:t>
            </a:r>
            <a:r>
              <a:rPr lang="en-US" b="1" dirty="0">
                <a:latin typeface="Times New Roman" panose="02020603050405020304" pitchFamily="18" charset="0"/>
                <a:cs typeface="Times New Roman" panose="02020603050405020304" pitchFamily="18" charset="0"/>
              </a:rPr>
              <a:t>data extraction</a:t>
            </a:r>
            <a:r>
              <a:rPr lang="en-US" dirty="0">
                <a:latin typeface="Times New Roman" panose="02020603050405020304" pitchFamily="18" charset="0"/>
                <a:cs typeface="Times New Roman" panose="02020603050405020304" pitchFamily="18" charset="0"/>
              </a:rPr>
              <a:t> and basic transformations at the source.</a:t>
            </a: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Use Pandas: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Your dataset can </a:t>
            </a:r>
            <a:r>
              <a:rPr lang="en-US" b="1" dirty="0">
                <a:latin typeface="Times New Roman" panose="02020603050405020304" pitchFamily="18" charset="0"/>
                <a:cs typeface="Times New Roman" panose="02020603050405020304" pitchFamily="18" charset="0"/>
              </a:rPr>
              <a:t>fit into your computer's RAM</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are performing </a:t>
            </a:r>
            <a:r>
              <a:rPr lang="en-US" b="1" dirty="0">
                <a:latin typeface="Times New Roman" panose="02020603050405020304" pitchFamily="18" charset="0"/>
                <a:cs typeface="Times New Roman" panose="02020603050405020304" pitchFamily="18" charset="0"/>
              </a:rPr>
              <a:t>exploratory data analysis (EDA)</a:t>
            </a:r>
            <a:r>
              <a:rPr lang="en-US" dirty="0">
                <a:latin typeface="Times New Roman" panose="02020603050405020304" pitchFamily="18" charset="0"/>
                <a:cs typeface="Times New Roman" panose="02020603050405020304" pitchFamily="18" charset="0"/>
              </a:rPr>
              <a:t> within a Python environment (like </a:t>
            </a:r>
            <a:r>
              <a:rPr lang="en-US" dirty="0" err="1">
                <a:latin typeface="Times New Roman" panose="02020603050405020304" pitchFamily="18" charset="0"/>
                <a:cs typeface="Times New Roman" panose="02020603050405020304" pitchFamily="18" charset="0"/>
              </a:rPr>
              <a:t>Jupyter</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need to do </a:t>
            </a:r>
            <a:r>
              <a:rPr lang="en-US" b="1" dirty="0">
                <a:latin typeface="Times New Roman" panose="02020603050405020304" pitchFamily="18" charset="0"/>
                <a:cs typeface="Times New Roman" panose="02020603050405020304" pitchFamily="18" charset="0"/>
              </a:rPr>
              <a:t>complex data cleaning</a:t>
            </a:r>
            <a:r>
              <a:rPr lang="en-US" dirty="0">
                <a:latin typeface="Times New Roman" panose="02020603050405020304" pitchFamily="18" charset="0"/>
                <a:cs typeface="Times New Roman" panose="02020603050405020304" pitchFamily="18" charset="0"/>
              </a:rPr>
              <a:t>, transformation, and statistical analysis.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You need to integrate with other Python libraries for </a:t>
            </a:r>
            <a:r>
              <a:rPr lang="en-US" b="1" dirty="0">
                <a:latin typeface="Times New Roman" panose="02020603050405020304" pitchFamily="18" charset="0"/>
                <a:cs typeface="Times New Roman" panose="02020603050405020304" pitchFamily="18" charset="0"/>
              </a:rPr>
              <a:t>machine learning (scikit-learn)</a:t>
            </a:r>
            <a:r>
              <a:rPr lang="en-US" dirty="0">
                <a:latin typeface="Times New Roman" panose="02020603050405020304" pitchFamily="18" charset="0"/>
                <a:cs typeface="Times New Roman" panose="02020603050405020304" pitchFamily="18" charset="0"/>
              </a:rPr>
              <a:t> or </a:t>
            </a:r>
            <a:r>
              <a:rPr lang="en-US" b="1" dirty="0">
                <a:latin typeface="Times New Roman" panose="02020603050405020304" pitchFamily="18" charset="0"/>
                <a:cs typeface="Times New Roman" panose="02020603050405020304" pitchFamily="18" charset="0"/>
              </a:rPr>
              <a:t>plotting (matplotlib, seaborn)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a:buNone/>
            </a:pPr>
            <a:r>
              <a:rPr lang="en-US" b="1" dirty="0">
                <a:latin typeface="Times New Roman" panose="02020603050405020304" pitchFamily="18" charset="0"/>
                <a:cs typeface="Times New Roman" panose="02020603050405020304" pitchFamily="18" charset="0"/>
              </a:rPr>
              <a:t>Best Practice:</a:t>
            </a:r>
            <a:r>
              <a:rPr lang="en-US" dirty="0">
                <a:latin typeface="Times New Roman" panose="02020603050405020304" pitchFamily="18" charset="0"/>
                <a:cs typeface="Times New Roman" panose="02020603050405020304" pitchFamily="18" charset="0"/>
              </a:rPr>
              <a:t> Use them together! A common workflow is to use </a:t>
            </a:r>
            <a:r>
              <a:rPr lang="en-US" b="1" dirty="0">
                <a:latin typeface="Times New Roman" panose="02020603050405020304" pitchFamily="18" charset="0"/>
                <a:cs typeface="Times New Roman" panose="02020603050405020304" pitchFamily="18" charset="0"/>
              </a:rPr>
              <a:t>SQL to extract and filter</a:t>
            </a:r>
            <a:r>
              <a:rPr lang="en-US" dirty="0">
                <a:latin typeface="Times New Roman" panose="02020603050405020304" pitchFamily="18" charset="0"/>
                <a:cs typeface="Times New Roman" panose="02020603050405020304" pitchFamily="18" charset="0"/>
              </a:rPr>
              <a:t> the data you need from a large database, then load that subset into a </a:t>
            </a:r>
            <a:r>
              <a:rPr lang="en-US" b="1" dirty="0">
                <a:latin typeface="Times New Roman" panose="02020603050405020304" pitchFamily="18" charset="0"/>
                <a:cs typeface="Times New Roman" panose="02020603050405020304" pitchFamily="18" charset="0"/>
              </a:rPr>
              <a:t>Pandas </a:t>
            </a:r>
            <a:r>
              <a:rPr lang="en-US" b="1" dirty="0" err="1">
                <a:latin typeface="Times New Roman" panose="02020603050405020304" pitchFamily="18" charset="0"/>
                <a:cs typeface="Times New Roman" panose="02020603050405020304" pitchFamily="18" charset="0"/>
              </a:rPr>
              <a:t>DataFrame</a:t>
            </a:r>
            <a:r>
              <a:rPr lang="en-US" b="1" dirty="0">
                <a:latin typeface="Times New Roman" panose="02020603050405020304" pitchFamily="18" charset="0"/>
                <a:cs typeface="Times New Roman" panose="02020603050405020304" pitchFamily="18" charset="0"/>
              </a:rPr>
              <a:t> for detailed analysis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45638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580424" y="2286264"/>
            <a:ext cx="10174891" cy="732869"/>
          </a:xfrm>
        </p:spPr>
        <p:txBody>
          <a:bodyPr>
            <a:normAutofit/>
          </a:bodyPr>
          <a:lstStyle/>
          <a:p>
            <a:pPr algn="l"/>
            <a:r>
              <a:rPr lang="en-IN" b="0" dirty="0"/>
              <a:t>Pandas: Data Cleaning</a:t>
            </a:r>
          </a:p>
        </p:txBody>
      </p:sp>
    </p:spTree>
    <p:extLst>
      <p:ext uri="{BB962C8B-B14F-4D97-AF65-F5344CB8AC3E}">
        <p14:creationId xmlns:p14="http://schemas.microsoft.com/office/powerpoint/2010/main" val="90773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7753829" y="1120669"/>
            <a:ext cx="3931886" cy="491485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r="880" b="880"/>
          <a:stretch/>
        </p:blipFill>
        <p:spPr>
          <a:xfrm>
            <a:off x="342901" y="1120669"/>
            <a:ext cx="3981682" cy="4977103"/>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3467" y="1089547"/>
            <a:ext cx="3981682" cy="4977103"/>
          </a:xfrm>
          <a:prstGeom prst="rect">
            <a:avLst/>
          </a:prstGeom>
        </p:spPr>
      </p:pic>
    </p:spTree>
    <p:extLst>
      <p:ext uri="{BB962C8B-B14F-4D97-AF65-F5344CB8AC3E}">
        <p14:creationId xmlns:p14="http://schemas.microsoft.com/office/powerpoint/2010/main" val="28215019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76" y="1141828"/>
            <a:ext cx="4026877" cy="503359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4526" y="1012184"/>
            <a:ext cx="4026877" cy="503359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7379" y="1012185"/>
            <a:ext cx="4026877" cy="5033597"/>
          </a:xfrm>
          <a:prstGeom prst="rect">
            <a:avLst/>
          </a:prstGeom>
        </p:spPr>
      </p:pic>
      <p:sp>
        <p:nvSpPr>
          <p:cNvPr id="3" name="Rectangle 2"/>
          <p:cNvSpPr/>
          <p:nvPr/>
        </p:nvSpPr>
        <p:spPr>
          <a:xfrm>
            <a:off x="3147646" y="5073162"/>
            <a:ext cx="949569" cy="116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753806" y="5006049"/>
            <a:ext cx="949569" cy="116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4723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l="-1353" t="-413" r="1865" b="284"/>
          <a:stretch>
            <a:fillRect/>
          </a:stretch>
        </p:blipFill>
        <p:spPr>
          <a:xfrm>
            <a:off x="7546028" y="1318306"/>
            <a:ext cx="3874944" cy="487488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867" y="1120645"/>
            <a:ext cx="3894895" cy="486861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86094" y="1338431"/>
            <a:ext cx="3546436" cy="4433045"/>
          </a:xfrm>
          <a:prstGeom prst="rect">
            <a:avLst/>
          </a:prstGeom>
        </p:spPr>
      </p:pic>
      <p:sp>
        <p:nvSpPr>
          <p:cNvPr id="6" name="Rectangle 5"/>
          <p:cNvSpPr/>
          <p:nvPr/>
        </p:nvSpPr>
        <p:spPr>
          <a:xfrm>
            <a:off x="2901461" y="2385577"/>
            <a:ext cx="949569" cy="116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0040491" y="1951892"/>
            <a:ext cx="949569" cy="116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5846787" y="1229971"/>
            <a:ext cx="1573921" cy="130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4768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3454" y="1155382"/>
            <a:ext cx="3605017" cy="483514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611" y="1083784"/>
            <a:ext cx="3605017" cy="483514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rcRect t="-1383" r="3846" b="1383"/>
          <a:stretch>
            <a:fillRect/>
          </a:stretch>
        </p:blipFill>
        <p:spPr>
          <a:xfrm>
            <a:off x="4080009" y="1086648"/>
            <a:ext cx="3466382" cy="4835151"/>
          </a:xfrm>
          <a:prstGeom prst="rect">
            <a:avLst/>
          </a:prstGeom>
        </p:spPr>
      </p:pic>
    </p:spTree>
    <p:extLst>
      <p:ext uri="{BB962C8B-B14F-4D97-AF65-F5344CB8AC3E}">
        <p14:creationId xmlns:p14="http://schemas.microsoft.com/office/powerpoint/2010/main" val="1617266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45" y="1158541"/>
            <a:ext cx="3916429" cy="4895536"/>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rcRect r="2909" b="422"/>
          <a:stretch>
            <a:fillRect/>
          </a:stretch>
        </p:blipFill>
        <p:spPr>
          <a:xfrm>
            <a:off x="7585525" y="1158541"/>
            <a:ext cx="3697526" cy="474030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rcRect r="5177" b="99"/>
          <a:stretch>
            <a:fillRect/>
          </a:stretch>
        </p:blipFill>
        <p:spPr>
          <a:xfrm>
            <a:off x="4035910" y="1012185"/>
            <a:ext cx="3713665" cy="4890700"/>
          </a:xfrm>
          <a:prstGeom prst="rect">
            <a:avLst/>
          </a:prstGeom>
        </p:spPr>
      </p:pic>
    </p:spTree>
    <p:extLst>
      <p:ext uri="{BB962C8B-B14F-4D97-AF65-F5344CB8AC3E}">
        <p14:creationId xmlns:p14="http://schemas.microsoft.com/office/powerpoint/2010/main" val="1970456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812D4-81B6-E744-8C20-F5F8FEF523A3}"/>
              </a:ext>
            </a:extLst>
          </p:cNvPr>
          <p:cNvSpPr>
            <a:spLocks noGrp="1"/>
          </p:cNvSpPr>
          <p:nvPr>
            <p:ph type="title"/>
          </p:nvPr>
        </p:nvSpPr>
        <p:spPr/>
        <p:txBody>
          <a:bodyPr>
            <a:normAutofit/>
          </a:bodyPr>
          <a:lstStyle/>
          <a:p>
            <a:r>
              <a:rPr lang="en-IN" sz="3200" dirty="0"/>
              <a:t>Data Cleaning</a:t>
            </a:r>
            <a:endParaRPr lang="en-IN" sz="3200" dirty="0">
              <a:solidFill>
                <a:srgbClr val="00000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t="-1308" b="7608"/>
          <a:stretch>
            <a:fillRect/>
          </a:stretch>
        </p:blipFill>
        <p:spPr>
          <a:xfrm>
            <a:off x="1223378" y="1068104"/>
            <a:ext cx="4060265" cy="4755601"/>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rcRect r="2076" b="289"/>
          <a:stretch>
            <a:fillRect/>
          </a:stretch>
        </p:blipFill>
        <p:spPr>
          <a:xfrm>
            <a:off x="5933737" y="1051479"/>
            <a:ext cx="3928671" cy="4770494"/>
          </a:xfrm>
          <a:prstGeom prst="rect">
            <a:avLst/>
          </a:prstGeom>
        </p:spPr>
      </p:pic>
    </p:spTree>
    <p:extLst>
      <p:ext uri="{BB962C8B-B14F-4D97-AF65-F5344CB8AC3E}">
        <p14:creationId xmlns:p14="http://schemas.microsoft.com/office/powerpoint/2010/main" val="31727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8B9A-5321-64EE-E38E-94B4DCFAF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9DC04-8740-8404-A7C0-372D3B8AA28F}"/>
              </a:ext>
            </a:extLst>
          </p:cNvPr>
          <p:cNvSpPr>
            <a:spLocks noGrp="1"/>
          </p:cNvSpPr>
          <p:nvPr>
            <p:ph type="title"/>
          </p:nvPr>
        </p:nvSpPr>
        <p:spPr/>
        <p:txBody>
          <a:bodyPr>
            <a:normAutofit/>
          </a:bodyPr>
          <a:lstStyle/>
          <a:p>
            <a:r>
              <a:rPr lang="en-US" sz="2800" dirty="0">
                <a:latin typeface="Times New Roman" panose="02020603050405020304" pitchFamily="18" charset="0"/>
                <a:cs typeface="Times New Roman" panose="02020603050405020304" pitchFamily="18" charset="0"/>
              </a:rPr>
              <a:t>Installing &amp; Importing NumPy</a:t>
            </a:r>
          </a:p>
        </p:txBody>
      </p:sp>
      <p:sp>
        <p:nvSpPr>
          <p:cNvPr id="7" name="TextBox 6">
            <a:extLst>
              <a:ext uri="{FF2B5EF4-FFF2-40B4-BE49-F238E27FC236}">
                <a16:creationId xmlns:a16="http://schemas.microsoft.com/office/drawing/2014/main" id="{E25A2098-9E81-F5F5-174B-657CB21A3B3B}"/>
              </a:ext>
            </a:extLst>
          </p:cNvPr>
          <p:cNvSpPr txBox="1"/>
          <p:nvPr/>
        </p:nvSpPr>
        <p:spPr>
          <a:xfrm>
            <a:off x="540774" y="1255118"/>
            <a:ext cx="10952828" cy="1622495"/>
          </a:xfrm>
          <a:prstGeom prst="rect">
            <a:avLst/>
          </a:prstGeom>
          <a:noFill/>
        </p:spPr>
        <p:txBody>
          <a:bodyPr wrap="square">
            <a:spAutoFit/>
          </a:bodyPr>
          <a:lstStyle/>
          <a:p>
            <a:pPr marL="12700">
              <a:lnSpc>
                <a:spcPct val="150000"/>
              </a:lnSpc>
              <a:spcBef>
                <a:spcPts val="1345"/>
              </a:spcBef>
              <a:tabLst>
                <a:tab pos="355600" algn="l"/>
              </a:tabLst>
            </a:pPr>
            <a:r>
              <a:rPr lang="en-US" b="1" dirty="0">
                <a:latin typeface="Times New Roman" panose="02020603050405020304" pitchFamily="18" charset="0"/>
                <a:cs typeface="Times New Roman" panose="02020603050405020304" pitchFamily="18" charset="0"/>
              </a:rPr>
              <a:t>Install NumPy using : </a:t>
            </a:r>
            <a:r>
              <a:rPr lang="en-US" b="1" dirty="0">
                <a:solidFill>
                  <a:srgbClr val="0070C0"/>
                </a:solidFill>
                <a:latin typeface="Courier New" panose="02070309020205020404" pitchFamily="49" charset="0"/>
                <a:cs typeface="Courier New" panose="02070309020205020404" pitchFamily="49" charset="0"/>
              </a:rPr>
              <a:t>pip install </a:t>
            </a:r>
            <a:r>
              <a:rPr lang="en-US" b="1" dirty="0" err="1">
                <a:solidFill>
                  <a:srgbClr val="0070C0"/>
                </a:solidFill>
                <a:latin typeface="Courier New" panose="02070309020205020404" pitchFamily="49" charset="0"/>
                <a:cs typeface="Courier New" panose="02070309020205020404" pitchFamily="49" charset="0"/>
              </a:rPr>
              <a:t>numpy</a:t>
            </a:r>
            <a:endParaRPr lang="en-US" b="1" dirty="0">
              <a:solidFill>
                <a:srgbClr val="0070C0"/>
              </a:solidFill>
              <a:latin typeface="Courier New" panose="02070309020205020404" pitchFamily="49" charset="0"/>
              <a:cs typeface="Courier New" panose="02070309020205020404" pitchFamily="49" charset="0"/>
            </a:endParaRPr>
          </a:p>
          <a:p>
            <a:pPr marL="12700">
              <a:lnSpc>
                <a:spcPct val="150000"/>
              </a:lnSpc>
              <a:spcBef>
                <a:spcPts val="1345"/>
              </a:spcBef>
              <a:tabLst>
                <a:tab pos="355600" algn="l"/>
              </a:tabLst>
            </a:pPr>
            <a:r>
              <a:rPr lang="en-US" b="1" dirty="0">
                <a:latin typeface="Times New Roman" panose="02020603050405020304" pitchFamily="18" charset="0"/>
                <a:cs typeface="Times New Roman" panose="02020603050405020304" pitchFamily="18" charset="0"/>
              </a:rPr>
              <a:t>Import NumPy using : </a:t>
            </a:r>
            <a:r>
              <a:rPr lang="en-US" b="1" dirty="0">
                <a:solidFill>
                  <a:srgbClr val="0070C0"/>
                </a:solidFill>
                <a:latin typeface="Courier New" panose="02070309020205020404" pitchFamily="49" charset="0"/>
                <a:cs typeface="Courier New" panose="02070309020205020404" pitchFamily="49" charset="0"/>
              </a:rPr>
              <a:t>import </a:t>
            </a:r>
            <a:r>
              <a:rPr lang="en-US" b="1" dirty="0" err="1">
                <a:solidFill>
                  <a:srgbClr val="0070C0"/>
                </a:solidFill>
                <a:latin typeface="Courier New" panose="02070309020205020404" pitchFamily="49" charset="0"/>
                <a:cs typeface="Courier New" panose="02070309020205020404" pitchFamily="49" charset="0"/>
              </a:rPr>
              <a:t>numpy</a:t>
            </a:r>
            <a:r>
              <a:rPr lang="en-US" b="1" dirty="0">
                <a:solidFill>
                  <a:srgbClr val="0070C0"/>
                </a:solidFill>
                <a:latin typeface="Courier New" panose="02070309020205020404" pitchFamily="49" charset="0"/>
                <a:cs typeface="Courier New" panose="02070309020205020404" pitchFamily="49" charset="0"/>
              </a:rPr>
              <a:t> as np</a:t>
            </a:r>
          </a:p>
          <a:p>
            <a:pPr marL="355600" indent="-342900">
              <a:lnSpc>
                <a:spcPct val="150000"/>
              </a:lnSpc>
              <a:spcBef>
                <a:spcPts val="1345"/>
              </a:spcBef>
              <a:buFont typeface="Arial MT"/>
              <a:buChar char="•"/>
              <a:tabLst>
                <a:tab pos="355600" algn="l"/>
              </a:tabLst>
            </a:pPr>
            <a:r>
              <a:rPr lang="en-US" b="1" dirty="0">
                <a:latin typeface="Times New Roman" panose="02020603050405020304" pitchFamily="18" charset="0"/>
                <a:cs typeface="Times New Roman" panose="02020603050405020304" pitchFamily="18" charset="0"/>
              </a:rPr>
              <a:t>Aliasing as np is standard convention</a:t>
            </a:r>
          </a:p>
        </p:txBody>
      </p:sp>
      <p:pic>
        <p:nvPicPr>
          <p:cNvPr id="2050" name="Picture 2" descr="Terminal pip install NumPy with bright theme.">
            <a:extLst>
              <a:ext uri="{FF2B5EF4-FFF2-40B4-BE49-F238E27FC236}">
                <a16:creationId xmlns:a16="http://schemas.microsoft.com/office/drawing/2014/main" id="{81596368-EE03-EE3D-4B39-78DF2458CA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49" t="23515" b="18302"/>
          <a:stretch>
            <a:fillRect/>
          </a:stretch>
        </p:blipFill>
        <p:spPr bwMode="auto">
          <a:xfrm>
            <a:off x="685950" y="3178594"/>
            <a:ext cx="5919355" cy="246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51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FEBA5-DD73-A332-548F-879B86D18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6F0D6-4390-ABE4-93F9-A53EFFC8A998}"/>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Creating Arrays</a:t>
            </a:r>
          </a:p>
        </p:txBody>
      </p:sp>
      <p:sp>
        <p:nvSpPr>
          <p:cNvPr id="5" name="Rectangle 3">
            <a:extLst>
              <a:ext uri="{FF2B5EF4-FFF2-40B4-BE49-F238E27FC236}">
                <a16:creationId xmlns:a16="http://schemas.microsoft.com/office/drawing/2014/main" id="{434DA7B0-C7F3-EFE6-1EB3-C5A1E72915EA}"/>
              </a:ext>
            </a:extLst>
          </p:cNvPr>
          <p:cNvSpPr>
            <a:spLocks noChangeArrowheads="1"/>
          </p:cNvSpPr>
          <p:nvPr/>
        </p:nvSpPr>
        <p:spPr bwMode="auto">
          <a:xfrm>
            <a:off x="685949" y="1139588"/>
            <a:ext cx="10617974" cy="2361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37931725" indent="-37474525" eaLnBrk="0" hangingPunct="0">
              <a:defRPr sz="2400">
                <a:solidFill>
                  <a:schemeClr val="tx1"/>
                </a:solidFill>
                <a:latin typeface="Times New Roman" panose="02020603050405020304" pitchFamily="18" charset="0"/>
                <a:cs typeface="Arial" panose="020B0604020202020204" pitchFamily="34" charset="0"/>
              </a:defRPr>
            </a:lvl2pPr>
            <a:lvl3pPr eaLnBrk="0" hangingPunct="0">
              <a:defRPr sz="2400">
                <a:solidFill>
                  <a:schemeClr val="tx1"/>
                </a:solidFill>
                <a:latin typeface="Times New Roman" panose="02020603050405020304" pitchFamily="18" charset="0"/>
                <a:cs typeface="Arial" panose="020B0604020202020204" pitchFamily="34" charset="0"/>
              </a:defRPr>
            </a:lvl3pPr>
            <a:lvl4pPr eaLnBrk="0" hangingPunct="0">
              <a:defRPr sz="2400">
                <a:solidFill>
                  <a:schemeClr val="tx1"/>
                </a:solidFill>
                <a:latin typeface="Times New Roman" panose="02020603050405020304" pitchFamily="18" charset="0"/>
                <a:cs typeface="Arial" panose="020B0604020202020204" pitchFamily="34" charset="0"/>
              </a:defRPr>
            </a:lvl4pPr>
            <a:lvl5pPr eaLnBrk="0" hangingPunct="0">
              <a:defRPr sz="2400">
                <a:solidFill>
                  <a:schemeClr val="tx1"/>
                </a:solidFill>
                <a:latin typeface="Times New Roman" panose="02020603050405020304" pitchFamily="18" charset="0"/>
                <a:cs typeface="Arial" panose="020B0604020202020204" pitchFamily="34" charset="0"/>
              </a:defRPr>
            </a:lvl5pPr>
            <a:lvl6pPr marL="4572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9144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nSpc>
                <a:spcPct val="150000"/>
              </a:lnSpc>
            </a:pPr>
            <a:r>
              <a:rPr lang="en-US" altLang="en-US" sz="2000" b="1" dirty="0" err="1">
                <a:solidFill>
                  <a:srgbClr val="0070C0"/>
                </a:solidFill>
                <a:latin typeface="Courier New" panose="02070309020205020404" pitchFamily="49" charset="0"/>
                <a:cs typeface="Courier New" panose="02070309020205020404" pitchFamily="49" charset="0"/>
              </a:rPr>
              <a:t>np.array</a:t>
            </a:r>
            <a:r>
              <a:rPr lang="en-US" altLang="en-US" sz="2000" b="1" dirty="0">
                <a:solidFill>
                  <a:srgbClr val="0070C0"/>
                </a:solidFill>
                <a:latin typeface="Courier New" panose="02070309020205020404" pitchFamily="49" charset="0"/>
                <a:cs typeface="Courier New" panose="02070309020205020404" pitchFamily="49" charset="0"/>
              </a:rPr>
              <a:t>() </a:t>
            </a:r>
            <a:r>
              <a:rPr lang="en-US" altLang="en-US" sz="2000" b="1" dirty="0"/>
              <a:t>→ 1D array</a:t>
            </a:r>
          </a:p>
          <a:p>
            <a:pPr>
              <a:lnSpc>
                <a:spcPct val="150000"/>
              </a:lnSpc>
            </a:pPr>
            <a:r>
              <a:rPr lang="en-US" altLang="en-US" sz="2000" b="1" dirty="0" err="1">
                <a:solidFill>
                  <a:srgbClr val="0070C0"/>
                </a:solidFill>
                <a:latin typeface="Courier New" panose="02070309020205020404" pitchFamily="49" charset="0"/>
                <a:cs typeface="Courier New" panose="02070309020205020404" pitchFamily="49" charset="0"/>
              </a:rPr>
              <a:t>np.zeros</a:t>
            </a:r>
            <a:r>
              <a:rPr lang="en-US" altLang="en-US" sz="2000" b="1" dirty="0">
                <a:solidFill>
                  <a:srgbClr val="0070C0"/>
                </a:solidFill>
                <a:latin typeface="Courier New" panose="02070309020205020404" pitchFamily="49" charset="0"/>
                <a:cs typeface="Courier New" panose="02070309020205020404" pitchFamily="49" charset="0"/>
              </a:rPr>
              <a:t>((2,3)) </a:t>
            </a:r>
            <a:r>
              <a:rPr lang="en-US" altLang="en-US" sz="2000" b="1" dirty="0"/>
              <a:t>→ 2x3 array of zeros</a:t>
            </a:r>
          </a:p>
          <a:p>
            <a:pPr>
              <a:lnSpc>
                <a:spcPct val="150000"/>
              </a:lnSpc>
            </a:pPr>
            <a:r>
              <a:rPr lang="en-US" altLang="en-US" sz="2000" b="1" dirty="0" err="1">
                <a:solidFill>
                  <a:srgbClr val="0070C0"/>
                </a:solidFill>
                <a:latin typeface="Courier New" panose="02070309020205020404" pitchFamily="49" charset="0"/>
                <a:cs typeface="Courier New" panose="02070309020205020404" pitchFamily="49" charset="0"/>
              </a:rPr>
              <a:t>np.ones</a:t>
            </a:r>
            <a:r>
              <a:rPr lang="en-US" altLang="en-US" sz="2000" b="1" dirty="0">
                <a:solidFill>
                  <a:srgbClr val="0070C0"/>
                </a:solidFill>
                <a:latin typeface="Courier New" panose="02070309020205020404" pitchFamily="49" charset="0"/>
                <a:cs typeface="Courier New" panose="02070309020205020404" pitchFamily="49" charset="0"/>
              </a:rPr>
              <a:t>((3,2)) </a:t>
            </a:r>
            <a:r>
              <a:rPr lang="en-US" altLang="en-US" sz="2000" b="1" dirty="0"/>
              <a:t>→ 3x2 array of ones</a:t>
            </a:r>
          </a:p>
          <a:p>
            <a:pPr>
              <a:lnSpc>
                <a:spcPct val="150000"/>
              </a:lnSpc>
            </a:pPr>
            <a:r>
              <a:rPr lang="en-US" altLang="en-US" sz="2000" b="1" dirty="0" err="1">
                <a:solidFill>
                  <a:srgbClr val="0070C0"/>
                </a:solidFill>
                <a:latin typeface="Courier New" panose="02070309020205020404" pitchFamily="49" charset="0"/>
                <a:cs typeface="Courier New" panose="02070309020205020404" pitchFamily="49" charset="0"/>
              </a:rPr>
              <a:t>np.arange</a:t>
            </a:r>
            <a:r>
              <a:rPr lang="en-US" altLang="en-US" sz="2000" b="1" dirty="0">
                <a:solidFill>
                  <a:srgbClr val="0070C0"/>
                </a:solidFill>
                <a:latin typeface="Courier New" panose="02070309020205020404" pitchFamily="49" charset="0"/>
                <a:cs typeface="Courier New" panose="02070309020205020404" pitchFamily="49" charset="0"/>
              </a:rPr>
              <a:t>(0,10,2) </a:t>
            </a:r>
            <a:r>
              <a:rPr lang="en-US" altLang="en-US" sz="2000" b="1" dirty="0"/>
              <a:t>→ Array from 0 to 8 with step 2</a:t>
            </a:r>
          </a:p>
          <a:p>
            <a:pPr>
              <a:lnSpc>
                <a:spcPct val="150000"/>
              </a:lnSpc>
            </a:pPr>
            <a:r>
              <a:rPr lang="en-US" altLang="en-US" sz="2000" b="1" dirty="0" err="1">
                <a:solidFill>
                  <a:srgbClr val="0070C0"/>
                </a:solidFill>
                <a:latin typeface="Courier New" panose="02070309020205020404" pitchFamily="49" charset="0"/>
                <a:cs typeface="Courier New" panose="02070309020205020404" pitchFamily="49" charset="0"/>
              </a:rPr>
              <a:t>np.linspace</a:t>
            </a:r>
            <a:r>
              <a:rPr lang="en-US" altLang="en-US" sz="2000" b="1" dirty="0">
                <a:solidFill>
                  <a:srgbClr val="0070C0"/>
                </a:solidFill>
                <a:latin typeface="Courier New" panose="02070309020205020404" pitchFamily="49" charset="0"/>
                <a:cs typeface="Courier New" panose="02070309020205020404" pitchFamily="49" charset="0"/>
              </a:rPr>
              <a:t>(0,1,5) </a:t>
            </a:r>
            <a:r>
              <a:rPr lang="en-US" altLang="en-US" sz="2000" b="1" dirty="0"/>
              <a:t>→ 5 evenly spaced numbers between 0 and 1</a:t>
            </a:r>
            <a:endParaRPr lang="en-US" altLang="en-US" sz="2000" dirty="0"/>
          </a:p>
        </p:txBody>
      </p:sp>
      <p:sp>
        <p:nvSpPr>
          <p:cNvPr id="15" name="TextBox 14">
            <a:extLst>
              <a:ext uri="{FF2B5EF4-FFF2-40B4-BE49-F238E27FC236}">
                <a16:creationId xmlns:a16="http://schemas.microsoft.com/office/drawing/2014/main" id="{C05715CB-C387-C3FC-21D8-DE9BFFFB8259}"/>
              </a:ext>
            </a:extLst>
          </p:cNvPr>
          <p:cNvSpPr txBox="1"/>
          <p:nvPr/>
        </p:nvSpPr>
        <p:spPr>
          <a:xfrm>
            <a:off x="685949" y="3628471"/>
            <a:ext cx="4494266" cy="523220"/>
          </a:xfrm>
          <a:prstGeom prst="rect">
            <a:avLst/>
          </a:prstGeom>
          <a:noFill/>
        </p:spPr>
        <p:txBody>
          <a:bodyPr wrap="square">
            <a:spAutoFit/>
          </a:bodyPr>
          <a:lstStyle/>
          <a:p>
            <a:r>
              <a:rPr lang="en-IN" sz="2800" b="1" i="0" dirty="0">
                <a:effectLst/>
                <a:latin typeface="Times New Roman" panose="02020603050405020304" pitchFamily="18" charset="0"/>
                <a:cs typeface="Times New Roman" panose="02020603050405020304" pitchFamily="18" charset="0"/>
              </a:rPr>
              <a:t>Example:</a:t>
            </a:r>
            <a:endParaRPr lang="en-IN"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E389FC7-1813-E202-62F2-6D1BFE024F3C}"/>
              </a:ext>
            </a:extLst>
          </p:cNvPr>
          <p:cNvSpPr txBox="1"/>
          <p:nvPr/>
        </p:nvSpPr>
        <p:spPr>
          <a:xfrm>
            <a:off x="685949" y="4279094"/>
            <a:ext cx="5410051" cy="1754326"/>
          </a:xfrm>
          <a:prstGeom prst="rect">
            <a:avLst/>
          </a:prstGeom>
          <a:noFill/>
          <a:ln>
            <a:solidFill>
              <a:schemeClr val="tx1"/>
            </a:solidFill>
          </a:ln>
        </p:spPr>
        <p:txBody>
          <a:bodyPr wrap="square">
            <a:spAutoFit/>
          </a:bodyPr>
          <a:lstStyle/>
          <a:p>
            <a:pPr>
              <a:buNone/>
            </a:pPr>
            <a:r>
              <a:rPr lang="en-IN" sz="1800" dirty="0" err="1">
                <a:solidFill>
                  <a:srgbClr val="080808"/>
                </a:solidFill>
                <a:effectLst/>
                <a:latin typeface="JetBrains Mono"/>
              </a:rPr>
              <a:t>np.array</a:t>
            </a:r>
            <a:r>
              <a:rPr lang="en-IN" sz="1800" dirty="0">
                <a:solidFill>
                  <a:srgbClr val="080808"/>
                </a:solidFill>
                <a:effectLst/>
                <a:latin typeface="JetBrains Mono"/>
              </a:rPr>
              <a:t>([</a:t>
            </a:r>
            <a:r>
              <a:rPr lang="en-IN" sz="1800" dirty="0">
                <a:solidFill>
                  <a:srgbClr val="1750EB"/>
                </a:solidFill>
                <a:effectLst/>
                <a:latin typeface="JetBrains Mono"/>
              </a:rPr>
              <a:t>1</a:t>
            </a:r>
            <a:r>
              <a:rPr lang="en-IN" sz="1800" dirty="0">
                <a:solidFill>
                  <a:srgbClr val="080808"/>
                </a:solidFill>
                <a:effectLst/>
                <a:latin typeface="JetBrains Mono"/>
              </a:rPr>
              <a:t>,</a:t>
            </a:r>
            <a:r>
              <a:rPr lang="en-IN" sz="1800" dirty="0">
                <a:solidFill>
                  <a:srgbClr val="1750EB"/>
                </a:solidFill>
                <a:effectLst/>
                <a:latin typeface="JetBrains Mono"/>
              </a:rPr>
              <a:t>2</a:t>
            </a:r>
            <a:r>
              <a:rPr lang="en-IN" sz="1800" dirty="0">
                <a:solidFill>
                  <a:srgbClr val="080808"/>
                </a:solidFill>
                <a:effectLst/>
                <a:latin typeface="JetBrains Mono"/>
              </a:rPr>
              <a:t>,</a:t>
            </a:r>
            <a:r>
              <a:rPr lang="en-IN" sz="1800" dirty="0">
                <a:solidFill>
                  <a:srgbClr val="1750EB"/>
                </a:solidFill>
                <a:effectLst/>
                <a:latin typeface="JetBrains Mono"/>
              </a:rPr>
              <a:t>3</a:t>
            </a:r>
            <a:r>
              <a:rPr lang="en-IN" sz="1800" dirty="0">
                <a:solidFill>
                  <a:srgbClr val="080808"/>
                </a:solidFill>
                <a:effectLst/>
                <a:latin typeface="JetBrains Mono"/>
              </a:rPr>
              <a:t>])        </a:t>
            </a:r>
            <a:r>
              <a:rPr lang="en-IN" sz="1800" i="1" dirty="0">
                <a:solidFill>
                  <a:srgbClr val="8C8C8C"/>
                </a:solidFill>
                <a:effectLst/>
                <a:latin typeface="JetBrains Mono"/>
              </a:rPr>
              <a:t># [1 2 3]</a:t>
            </a:r>
            <a:br>
              <a:rPr lang="en-IN" sz="1800" i="1" dirty="0">
                <a:solidFill>
                  <a:srgbClr val="8C8C8C"/>
                </a:solidFill>
                <a:effectLst/>
                <a:latin typeface="JetBrains Mono"/>
              </a:rPr>
            </a:br>
            <a:r>
              <a:rPr lang="en-IN" sz="1800" dirty="0" err="1">
                <a:solidFill>
                  <a:srgbClr val="080808"/>
                </a:solidFill>
                <a:effectLst/>
                <a:latin typeface="JetBrains Mono"/>
              </a:rPr>
              <a:t>np.zeros</a:t>
            </a:r>
            <a:r>
              <a:rPr lang="en-IN" sz="1800" dirty="0">
                <a:solidFill>
                  <a:srgbClr val="080808"/>
                </a:solidFill>
                <a:effectLst/>
                <a:latin typeface="JetBrains Mono"/>
              </a:rPr>
              <a:t>((</a:t>
            </a:r>
            <a:r>
              <a:rPr lang="en-IN" sz="1800" dirty="0">
                <a:solidFill>
                  <a:srgbClr val="1750EB"/>
                </a:solidFill>
                <a:effectLst/>
                <a:latin typeface="JetBrains Mono"/>
              </a:rPr>
              <a:t>2</a:t>
            </a:r>
            <a:r>
              <a:rPr lang="en-IN" sz="1800" dirty="0">
                <a:solidFill>
                  <a:srgbClr val="080808"/>
                </a:solidFill>
                <a:effectLst/>
                <a:latin typeface="JetBrains Mono"/>
              </a:rPr>
              <a:t>,</a:t>
            </a:r>
            <a:r>
              <a:rPr lang="en-IN" sz="1800" dirty="0">
                <a:solidFill>
                  <a:srgbClr val="1750EB"/>
                </a:solidFill>
                <a:effectLst/>
                <a:latin typeface="JetBrains Mono"/>
              </a:rPr>
              <a:t>3</a:t>
            </a:r>
            <a:r>
              <a:rPr lang="en-IN" sz="1800" dirty="0">
                <a:solidFill>
                  <a:srgbClr val="080808"/>
                </a:solidFill>
                <a:effectLst/>
                <a:latin typeface="JetBrains Mono"/>
              </a:rPr>
              <a:t>))           </a:t>
            </a:r>
            <a:r>
              <a:rPr lang="en-IN" sz="1800" i="1" dirty="0">
                <a:solidFill>
                  <a:srgbClr val="8C8C8C"/>
                </a:solidFill>
                <a:effectLst/>
                <a:latin typeface="JetBrains Mono"/>
              </a:rPr>
              <a:t># [[0. 0. 0.]</a:t>
            </a:r>
            <a:br>
              <a:rPr lang="en-IN" sz="1800" i="1" dirty="0">
                <a:solidFill>
                  <a:srgbClr val="8C8C8C"/>
                </a:solidFill>
                <a:effectLst/>
                <a:latin typeface="JetBrains Mono"/>
              </a:rPr>
            </a:br>
            <a:r>
              <a:rPr lang="en-IN" sz="1800" i="1" dirty="0">
                <a:solidFill>
                  <a:srgbClr val="8C8C8C"/>
                </a:solidFill>
                <a:effectLst/>
                <a:latin typeface="JetBrains Mono"/>
              </a:rPr>
              <a:t>                                     #  [0. 0. 0.]]</a:t>
            </a:r>
            <a:br>
              <a:rPr lang="en-IN" sz="1800" i="1" dirty="0">
                <a:solidFill>
                  <a:srgbClr val="8C8C8C"/>
                </a:solidFill>
                <a:effectLst/>
                <a:latin typeface="JetBrains Mono"/>
              </a:rPr>
            </a:br>
            <a:r>
              <a:rPr lang="en-IN" sz="1800" dirty="0" err="1">
                <a:solidFill>
                  <a:srgbClr val="080808"/>
                </a:solidFill>
                <a:effectLst/>
                <a:latin typeface="JetBrains Mono"/>
              </a:rPr>
              <a:t>np.arange</a:t>
            </a:r>
            <a:r>
              <a:rPr lang="en-IN" sz="1800" dirty="0">
                <a:solidFill>
                  <a:srgbClr val="080808"/>
                </a:solidFill>
                <a:effectLst/>
                <a:latin typeface="JetBrains Mono"/>
              </a:rPr>
              <a:t>(</a:t>
            </a:r>
            <a:r>
              <a:rPr lang="en-IN" sz="1800" dirty="0">
                <a:solidFill>
                  <a:srgbClr val="1750EB"/>
                </a:solidFill>
                <a:effectLst/>
                <a:latin typeface="JetBrains Mono"/>
              </a:rPr>
              <a:t>0</a:t>
            </a:r>
            <a:r>
              <a:rPr lang="en-IN" sz="1800" dirty="0">
                <a:solidFill>
                  <a:srgbClr val="080808"/>
                </a:solidFill>
                <a:effectLst/>
                <a:latin typeface="JetBrains Mono"/>
              </a:rPr>
              <a:t>,</a:t>
            </a:r>
            <a:r>
              <a:rPr lang="en-IN" sz="1800" dirty="0">
                <a:solidFill>
                  <a:srgbClr val="1750EB"/>
                </a:solidFill>
                <a:effectLst/>
                <a:latin typeface="JetBrains Mono"/>
              </a:rPr>
              <a:t>10</a:t>
            </a:r>
            <a:r>
              <a:rPr lang="en-IN" sz="1800" dirty="0">
                <a:solidFill>
                  <a:srgbClr val="080808"/>
                </a:solidFill>
                <a:effectLst/>
                <a:latin typeface="JetBrains Mono"/>
              </a:rPr>
              <a:t>,</a:t>
            </a:r>
            <a:r>
              <a:rPr lang="en-IN" sz="1800" dirty="0">
                <a:solidFill>
                  <a:srgbClr val="1750EB"/>
                </a:solidFill>
                <a:effectLst/>
                <a:latin typeface="JetBrains Mono"/>
              </a:rPr>
              <a:t>2</a:t>
            </a:r>
            <a:r>
              <a:rPr lang="en-IN" sz="1800" dirty="0">
                <a:solidFill>
                  <a:srgbClr val="080808"/>
                </a:solidFill>
                <a:effectLst/>
                <a:latin typeface="JetBrains Mono"/>
              </a:rPr>
              <a:t>)        </a:t>
            </a:r>
            <a:r>
              <a:rPr lang="en-IN" sz="1800" i="1" dirty="0">
                <a:solidFill>
                  <a:srgbClr val="8C8C8C"/>
                </a:solidFill>
                <a:effectLst/>
                <a:latin typeface="JetBrains Mono"/>
              </a:rPr>
              <a:t># [0 2 4 6 8]</a:t>
            </a:r>
            <a:br>
              <a:rPr lang="en-IN" sz="1800" i="1" dirty="0">
                <a:solidFill>
                  <a:srgbClr val="8C8C8C"/>
                </a:solidFill>
                <a:effectLst/>
                <a:latin typeface="JetBrains Mono"/>
              </a:rPr>
            </a:br>
            <a:r>
              <a:rPr lang="en-IN" sz="1800" dirty="0" err="1">
                <a:solidFill>
                  <a:srgbClr val="080808"/>
                </a:solidFill>
                <a:effectLst/>
                <a:latin typeface="JetBrains Mono"/>
              </a:rPr>
              <a:t>np.linspace</a:t>
            </a:r>
            <a:r>
              <a:rPr lang="en-IN" sz="1800" dirty="0">
                <a:solidFill>
                  <a:srgbClr val="080808"/>
                </a:solidFill>
                <a:effectLst/>
                <a:latin typeface="JetBrains Mono"/>
              </a:rPr>
              <a:t>(</a:t>
            </a:r>
            <a:r>
              <a:rPr lang="en-IN" sz="1800" dirty="0">
                <a:solidFill>
                  <a:srgbClr val="1750EB"/>
                </a:solidFill>
                <a:effectLst/>
                <a:latin typeface="JetBrains Mono"/>
              </a:rPr>
              <a:t>0</a:t>
            </a:r>
            <a:r>
              <a:rPr lang="en-IN" sz="1800" dirty="0">
                <a:solidFill>
                  <a:srgbClr val="080808"/>
                </a:solidFill>
                <a:effectLst/>
                <a:latin typeface="JetBrains Mono"/>
              </a:rPr>
              <a:t>,</a:t>
            </a:r>
            <a:r>
              <a:rPr lang="en-IN" sz="1800" dirty="0">
                <a:solidFill>
                  <a:srgbClr val="1750EB"/>
                </a:solidFill>
                <a:effectLst/>
                <a:latin typeface="JetBrains Mono"/>
              </a:rPr>
              <a:t>1</a:t>
            </a:r>
            <a:r>
              <a:rPr lang="en-IN" sz="1800" dirty="0">
                <a:solidFill>
                  <a:srgbClr val="080808"/>
                </a:solidFill>
                <a:effectLst/>
                <a:latin typeface="JetBrains Mono"/>
              </a:rPr>
              <a:t>,</a:t>
            </a:r>
            <a:r>
              <a:rPr lang="en-IN" sz="1800" dirty="0">
                <a:solidFill>
                  <a:srgbClr val="1750EB"/>
                </a:solidFill>
                <a:effectLst/>
                <a:latin typeface="JetBrains Mono"/>
              </a:rPr>
              <a:t>5</a:t>
            </a:r>
            <a:r>
              <a:rPr lang="en-IN" sz="1800" dirty="0">
                <a:solidFill>
                  <a:srgbClr val="080808"/>
                </a:solidFill>
                <a:effectLst/>
                <a:latin typeface="JetBrains Mono"/>
              </a:rPr>
              <a:t>)       </a:t>
            </a:r>
            <a:r>
              <a:rPr lang="en-IN" sz="1800" i="1" dirty="0">
                <a:solidFill>
                  <a:srgbClr val="8C8C8C"/>
                </a:solidFill>
                <a:effectLst/>
                <a:latin typeface="JetBrains Mono"/>
              </a:rPr>
              <a:t># [0.   0.25 0.5  0.75 1.  ]</a:t>
            </a:r>
            <a:br>
              <a:rPr lang="en-IN" sz="1800" i="1" dirty="0">
                <a:solidFill>
                  <a:srgbClr val="8C8C8C"/>
                </a:solidFill>
                <a:effectLst/>
                <a:latin typeface="JetBrains Mono"/>
              </a:rPr>
            </a:br>
            <a:endParaRPr lang="en-IN" sz="1800" dirty="0">
              <a:solidFill>
                <a:srgbClr val="080808"/>
              </a:solidFill>
              <a:effectLst/>
              <a:latin typeface="JetBrains Mono"/>
            </a:endParaRPr>
          </a:p>
        </p:txBody>
      </p:sp>
    </p:spTree>
    <p:extLst>
      <p:ext uri="{BB962C8B-B14F-4D97-AF65-F5344CB8AC3E}">
        <p14:creationId xmlns:p14="http://schemas.microsoft.com/office/powerpoint/2010/main" val="78640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23188-7C1B-EADC-F690-C07D86800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7540DA-326E-B791-4CD3-86D46DA76160}"/>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Array Operations</a:t>
            </a:r>
          </a:p>
        </p:txBody>
      </p:sp>
      <p:sp>
        <p:nvSpPr>
          <p:cNvPr id="5" name="Rectangle 3">
            <a:extLst>
              <a:ext uri="{FF2B5EF4-FFF2-40B4-BE49-F238E27FC236}">
                <a16:creationId xmlns:a16="http://schemas.microsoft.com/office/drawing/2014/main" id="{98A8D212-32C7-2602-343C-7D445CBD7160}"/>
              </a:ext>
            </a:extLst>
          </p:cNvPr>
          <p:cNvSpPr>
            <a:spLocks noChangeArrowheads="1"/>
          </p:cNvSpPr>
          <p:nvPr/>
        </p:nvSpPr>
        <p:spPr bwMode="auto">
          <a:xfrm>
            <a:off x="685950" y="1108185"/>
            <a:ext cx="10617974"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37931725" indent="-37474525" eaLnBrk="0" hangingPunct="0">
              <a:defRPr sz="2400">
                <a:solidFill>
                  <a:schemeClr val="tx1"/>
                </a:solidFill>
                <a:latin typeface="Times New Roman" panose="02020603050405020304" pitchFamily="18" charset="0"/>
                <a:cs typeface="Arial" panose="020B0604020202020204" pitchFamily="34" charset="0"/>
              </a:defRPr>
            </a:lvl2pPr>
            <a:lvl3pPr eaLnBrk="0" hangingPunct="0">
              <a:defRPr sz="2400">
                <a:solidFill>
                  <a:schemeClr val="tx1"/>
                </a:solidFill>
                <a:latin typeface="Times New Roman" panose="02020603050405020304" pitchFamily="18" charset="0"/>
                <a:cs typeface="Arial" panose="020B0604020202020204" pitchFamily="34" charset="0"/>
              </a:defRPr>
            </a:lvl3pPr>
            <a:lvl4pPr eaLnBrk="0" hangingPunct="0">
              <a:defRPr sz="2400">
                <a:solidFill>
                  <a:schemeClr val="tx1"/>
                </a:solidFill>
                <a:latin typeface="Times New Roman" panose="02020603050405020304" pitchFamily="18" charset="0"/>
                <a:cs typeface="Arial" panose="020B0604020202020204" pitchFamily="34" charset="0"/>
              </a:defRPr>
            </a:lvl4pPr>
            <a:lvl5pPr eaLnBrk="0" hangingPunct="0">
              <a:defRPr sz="2400">
                <a:solidFill>
                  <a:schemeClr val="tx1"/>
                </a:solidFill>
                <a:latin typeface="Times New Roman" panose="02020603050405020304" pitchFamily="18" charset="0"/>
                <a:cs typeface="Arial" panose="020B0604020202020204" pitchFamily="34" charset="0"/>
              </a:defRPr>
            </a:lvl5pPr>
            <a:lvl6pPr marL="4572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9144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buNone/>
            </a:pPr>
            <a:r>
              <a:rPr lang="en-US" sz="2000" b="1" dirty="0">
                <a:cs typeface="Times New Roman" panose="02020603050405020304" pitchFamily="18" charset="0"/>
              </a:rPr>
              <a:t>Element-wise Operations</a:t>
            </a:r>
          </a:p>
          <a:p>
            <a:pPr marL="285750" indent="-285750">
              <a:buFont typeface="Arial" panose="020B0604020202020204" pitchFamily="34" charset="0"/>
              <a:buChar char="•"/>
            </a:pPr>
            <a:r>
              <a:rPr lang="en-US" sz="1800" dirty="0">
                <a:cs typeface="Times New Roman" panose="02020603050405020304" pitchFamily="18" charset="0"/>
              </a:rPr>
              <a:t>Operations like +, -, *, / are applied </a:t>
            </a:r>
            <a:r>
              <a:rPr lang="en-US" sz="1800" b="1" dirty="0">
                <a:cs typeface="Times New Roman" panose="02020603050405020304" pitchFamily="18" charset="0"/>
              </a:rPr>
              <a:t>element by element</a:t>
            </a:r>
            <a:r>
              <a:rPr lang="en-US" sz="1800" dirty="0">
                <a:cs typeface="Times New Roman" panose="02020603050405020304" pitchFamily="18" charset="0"/>
              </a:rPr>
              <a:t>.</a:t>
            </a:r>
          </a:p>
          <a:p>
            <a:pPr marL="285750" indent="-285750">
              <a:buFont typeface="Arial" panose="020B0604020202020204" pitchFamily="34" charset="0"/>
              <a:buChar char="•"/>
            </a:pPr>
            <a:r>
              <a:rPr lang="en-US" sz="1800" dirty="0">
                <a:cs typeface="Times New Roman" panose="02020603050405020304" pitchFamily="18" charset="0"/>
              </a:rPr>
              <a:t>Works with arrays of </a:t>
            </a:r>
            <a:r>
              <a:rPr lang="en-US" sz="1800" b="1" dirty="0">
                <a:cs typeface="Times New Roman" panose="02020603050405020304" pitchFamily="18" charset="0"/>
              </a:rPr>
              <a:t>the same shape</a:t>
            </a:r>
            <a:r>
              <a:rPr lang="en-US" sz="1800" dirty="0">
                <a:cs typeface="Times New Roman" panose="02020603050405020304" pitchFamily="18" charset="0"/>
              </a:rPr>
              <a:t>.</a:t>
            </a:r>
          </a:p>
          <a:p>
            <a:pPr>
              <a:buFont typeface="Arial" panose="020B0604020202020204" pitchFamily="34" charset="0"/>
              <a:buChar char="•"/>
            </a:pPr>
            <a:endParaRPr lang="en-US" sz="1600" dirty="0">
              <a:cs typeface="Times New Roman" panose="02020603050405020304" pitchFamily="18" charset="0"/>
            </a:endParaRPr>
          </a:p>
          <a:p>
            <a:r>
              <a:rPr lang="en-IN" sz="2000" b="1" dirty="0">
                <a:cs typeface="Times New Roman" panose="02020603050405020304" pitchFamily="18" charset="0"/>
              </a:rPr>
              <a:t>Universal Functions (</a:t>
            </a:r>
            <a:r>
              <a:rPr lang="en-IN" sz="2000" b="1" dirty="0" err="1">
                <a:cs typeface="Times New Roman" panose="02020603050405020304" pitchFamily="18" charset="0"/>
              </a:rPr>
              <a:t>ufuncs</a:t>
            </a:r>
            <a:r>
              <a:rPr lang="en-IN" sz="2000" b="1" dirty="0">
                <a:cs typeface="Times New Roman" panose="02020603050405020304" pitchFamily="18" charset="0"/>
              </a:rPr>
              <a:t>)</a:t>
            </a:r>
          </a:p>
          <a:p>
            <a:pPr marL="285750" indent="-285750">
              <a:buFont typeface="Arial" panose="020B0604020202020204" pitchFamily="34" charset="0"/>
              <a:buChar char="•"/>
            </a:pPr>
            <a:r>
              <a:rPr lang="en-IN" sz="1800" dirty="0">
                <a:cs typeface="Times New Roman" panose="02020603050405020304" pitchFamily="18" charset="0"/>
              </a:rPr>
              <a:t>NumPy functions operate </a:t>
            </a:r>
            <a:r>
              <a:rPr lang="en-IN" sz="1800" b="1" dirty="0">
                <a:cs typeface="Times New Roman" panose="02020603050405020304" pitchFamily="18" charset="0"/>
              </a:rPr>
              <a:t>element-wise</a:t>
            </a:r>
            <a:r>
              <a:rPr lang="en-IN" sz="1800" dirty="0">
                <a:cs typeface="Times New Roman" panose="02020603050405020304" pitchFamily="18" charset="0"/>
              </a:rPr>
              <a:t> on arrays:</a:t>
            </a:r>
          </a:p>
          <a:p>
            <a:pPr lvl="2"/>
            <a:r>
              <a:rPr lang="en-IN" sz="1800" dirty="0" err="1">
                <a:latin typeface="Courier New" panose="02070309020205020404" pitchFamily="49" charset="0"/>
                <a:cs typeface="Courier New" panose="02070309020205020404" pitchFamily="49" charset="0"/>
              </a:rPr>
              <a:t>np.sin</a:t>
            </a:r>
            <a:r>
              <a:rPr lang="en-IN" sz="1800" dirty="0">
                <a:latin typeface="Courier New" panose="02070309020205020404" pitchFamily="49" charset="0"/>
                <a:cs typeface="Courier New" panose="02070309020205020404" pitchFamily="49" charset="0"/>
              </a:rPr>
              <a:t>(), </a:t>
            </a:r>
            <a:r>
              <a:rPr lang="en-IN" sz="1800" dirty="0" err="1">
                <a:latin typeface="Courier New" panose="02070309020205020404" pitchFamily="49" charset="0"/>
                <a:cs typeface="Courier New" panose="02070309020205020404" pitchFamily="49" charset="0"/>
              </a:rPr>
              <a:t>np.cos</a:t>
            </a:r>
            <a:r>
              <a:rPr lang="en-IN" sz="1800" dirty="0">
                <a:latin typeface="Courier New" panose="02070309020205020404" pitchFamily="49" charset="0"/>
                <a:cs typeface="Courier New" panose="02070309020205020404" pitchFamily="49" charset="0"/>
              </a:rPr>
              <a:t>(), np.log(), </a:t>
            </a:r>
            <a:r>
              <a:rPr lang="en-IN" sz="1800" dirty="0" err="1">
                <a:latin typeface="Courier New" panose="02070309020205020404" pitchFamily="49" charset="0"/>
                <a:cs typeface="Courier New" panose="02070309020205020404" pitchFamily="49" charset="0"/>
              </a:rPr>
              <a:t>np.exp</a:t>
            </a:r>
            <a:r>
              <a:rPr lang="en-IN" sz="1800" dirty="0">
                <a:latin typeface="Courier New" panose="02070309020205020404" pitchFamily="49" charset="0"/>
                <a:cs typeface="Courier New" panose="02070309020205020404" pitchFamily="49" charset="0"/>
              </a:rPr>
              <a:t>(), </a:t>
            </a:r>
            <a:r>
              <a:rPr lang="en-IN" sz="1800" dirty="0" err="1">
                <a:latin typeface="Courier New" panose="02070309020205020404" pitchFamily="49" charset="0"/>
                <a:cs typeface="Courier New" panose="02070309020205020404" pitchFamily="49" charset="0"/>
              </a:rPr>
              <a:t>np.sqrt</a:t>
            </a:r>
            <a:r>
              <a:rPr lang="en-IN" sz="1800" dirty="0">
                <a:latin typeface="Courier New" panose="02070309020205020404" pitchFamily="49" charset="0"/>
                <a:cs typeface="Courier New" panose="02070309020205020404" pitchFamily="49" charset="0"/>
              </a:rPr>
              <a:t>()</a:t>
            </a:r>
          </a:p>
          <a:p>
            <a:endParaRPr lang="en-IN" dirty="0">
              <a:cs typeface="Times New Roman" panose="02020603050405020304" pitchFamily="18" charset="0"/>
            </a:endParaRPr>
          </a:p>
          <a:p>
            <a:r>
              <a:rPr lang="en-US" sz="2000" b="1" dirty="0">
                <a:cs typeface="Times New Roman" panose="02020603050405020304" pitchFamily="18" charset="0"/>
              </a:rPr>
              <a:t>Broadcasting</a:t>
            </a:r>
          </a:p>
          <a:p>
            <a:pPr marL="285750" indent="-285750">
              <a:buFont typeface="Arial" panose="020B0604020202020204" pitchFamily="34" charset="0"/>
              <a:buChar char="•"/>
            </a:pPr>
            <a:r>
              <a:rPr lang="en-US" sz="1800" dirty="0">
                <a:cs typeface="Times New Roman" panose="02020603050405020304" pitchFamily="18" charset="0"/>
              </a:rPr>
              <a:t>Allows </a:t>
            </a:r>
            <a:r>
              <a:rPr lang="en-US" sz="1800" b="1" dirty="0">
                <a:cs typeface="Times New Roman" panose="02020603050405020304" pitchFamily="18" charset="0"/>
              </a:rPr>
              <a:t>operations on arrays of different shapes</a:t>
            </a:r>
            <a:r>
              <a:rPr lang="en-US" sz="1800" dirty="0">
                <a:cs typeface="Times New Roman" panose="02020603050405020304" pitchFamily="18" charset="0"/>
              </a:rPr>
              <a:t>.</a:t>
            </a:r>
          </a:p>
          <a:p>
            <a:pPr marL="285750" indent="-285750">
              <a:buFont typeface="Arial" panose="020B0604020202020204" pitchFamily="34" charset="0"/>
              <a:buChar char="•"/>
            </a:pPr>
            <a:r>
              <a:rPr lang="en-US" sz="1800" dirty="0">
                <a:cs typeface="Times New Roman" panose="02020603050405020304" pitchFamily="18" charset="0"/>
              </a:rPr>
              <a:t>NumPy </a:t>
            </a:r>
            <a:r>
              <a:rPr lang="en-US" sz="1800" b="1" dirty="0">
                <a:cs typeface="Times New Roman" panose="02020603050405020304" pitchFamily="18" charset="0"/>
              </a:rPr>
              <a:t>automatically expands</a:t>
            </a:r>
            <a:r>
              <a:rPr lang="en-US" sz="1800" dirty="0">
                <a:cs typeface="Times New Roman" panose="02020603050405020304" pitchFamily="18" charset="0"/>
              </a:rPr>
              <a:t> the smaller array along missing dimensions.</a:t>
            </a:r>
          </a:p>
        </p:txBody>
      </p:sp>
      <p:sp>
        <p:nvSpPr>
          <p:cNvPr id="15" name="TextBox 14">
            <a:extLst>
              <a:ext uri="{FF2B5EF4-FFF2-40B4-BE49-F238E27FC236}">
                <a16:creationId xmlns:a16="http://schemas.microsoft.com/office/drawing/2014/main" id="{C47E74B4-45F6-9F51-E199-8BFD63E4F81C}"/>
              </a:ext>
            </a:extLst>
          </p:cNvPr>
          <p:cNvSpPr txBox="1"/>
          <p:nvPr/>
        </p:nvSpPr>
        <p:spPr>
          <a:xfrm>
            <a:off x="685950" y="4531977"/>
            <a:ext cx="1860665" cy="400110"/>
          </a:xfrm>
          <a:prstGeom prst="rect">
            <a:avLst/>
          </a:prstGeom>
          <a:noFill/>
        </p:spPr>
        <p:txBody>
          <a:bodyPr wrap="square">
            <a:spAutoFit/>
          </a:bodyPr>
          <a:lstStyle/>
          <a:p>
            <a:r>
              <a:rPr lang="en-IN" sz="2000" b="1" i="0" dirty="0">
                <a:effectLst/>
                <a:latin typeface="Times New Roman" panose="02020603050405020304" pitchFamily="18" charset="0"/>
                <a:cs typeface="Times New Roman" panose="02020603050405020304" pitchFamily="18" charset="0"/>
              </a:rPr>
              <a:t>Example:</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AC145B7-D929-4852-800E-B9F40DA94B57}"/>
              </a:ext>
            </a:extLst>
          </p:cNvPr>
          <p:cNvSpPr txBox="1"/>
          <p:nvPr/>
        </p:nvSpPr>
        <p:spPr>
          <a:xfrm>
            <a:off x="2546615" y="4531977"/>
            <a:ext cx="3915145" cy="1477328"/>
          </a:xfrm>
          <a:prstGeom prst="rect">
            <a:avLst/>
          </a:prstGeom>
          <a:noFill/>
          <a:ln>
            <a:solidFill>
              <a:schemeClr val="tx1"/>
            </a:solidFill>
          </a:ln>
        </p:spPr>
        <p:txBody>
          <a:bodyPr wrap="square">
            <a:spAutoFit/>
          </a:bodyPr>
          <a:lstStyle/>
          <a:p>
            <a:pPr>
              <a:buNone/>
            </a:pPr>
            <a:r>
              <a:rPr lang="en-IN" sz="1800" dirty="0">
                <a:solidFill>
                  <a:srgbClr val="080808"/>
                </a:solidFill>
                <a:effectLst/>
                <a:latin typeface="JetBrains Mono"/>
              </a:rPr>
              <a:t>arr1 = np.array([</a:t>
            </a:r>
            <a:r>
              <a:rPr lang="en-IN" sz="1800" dirty="0">
                <a:solidFill>
                  <a:srgbClr val="1750EB"/>
                </a:solidFill>
                <a:effectLst/>
                <a:latin typeface="JetBrains Mono"/>
              </a:rPr>
              <a:t>1</a:t>
            </a:r>
            <a:r>
              <a:rPr lang="en-IN" sz="1800" dirty="0">
                <a:solidFill>
                  <a:srgbClr val="080808"/>
                </a:solidFill>
                <a:effectLst/>
                <a:latin typeface="JetBrains Mono"/>
              </a:rPr>
              <a:t>,</a:t>
            </a:r>
            <a:r>
              <a:rPr lang="en-IN" sz="1800" dirty="0">
                <a:solidFill>
                  <a:srgbClr val="1750EB"/>
                </a:solidFill>
                <a:effectLst/>
                <a:latin typeface="JetBrains Mono"/>
              </a:rPr>
              <a:t>2</a:t>
            </a:r>
            <a:r>
              <a:rPr lang="en-IN" sz="1800" dirty="0">
                <a:solidFill>
                  <a:srgbClr val="080808"/>
                </a:solidFill>
                <a:effectLst/>
                <a:latin typeface="JetBrains Mono"/>
              </a:rPr>
              <a:t>,</a:t>
            </a:r>
            <a:r>
              <a:rPr lang="en-IN" sz="1800" dirty="0">
                <a:solidFill>
                  <a:srgbClr val="1750EB"/>
                </a:solidFill>
                <a:effectLst/>
                <a:latin typeface="JetBrains Mono"/>
              </a:rPr>
              <a:t>3</a:t>
            </a:r>
            <a:r>
              <a:rPr lang="en-IN" sz="1800" dirty="0">
                <a:solidFill>
                  <a:srgbClr val="080808"/>
                </a:solidFill>
                <a:effectLst/>
                <a:latin typeface="JetBrains Mono"/>
              </a:rPr>
              <a:t>])</a:t>
            </a:r>
            <a:br>
              <a:rPr lang="en-IN" sz="1800" dirty="0">
                <a:solidFill>
                  <a:srgbClr val="080808"/>
                </a:solidFill>
                <a:effectLst/>
                <a:latin typeface="JetBrains Mono"/>
              </a:rPr>
            </a:br>
            <a:r>
              <a:rPr lang="en-IN" sz="1800" dirty="0">
                <a:solidFill>
                  <a:srgbClr val="080808"/>
                </a:solidFill>
                <a:effectLst/>
                <a:latin typeface="JetBrains Mono"/>
              </a:rPr>
              <a:t>arr2 = np.array([</a:t>
            </a:r>
            <a:r>
              <a:rPr lang="en-IN" sz="1800" dirty="0">
                <a:solidFill>
                  <a:srgbClr val="1750EB"/>
                </a:solidFill>
                <a:effectLst/>
                <a:latin typeface="JetBrains Mono"/>
              </a:rPr>
              <a:t>4</a:t>
            </a:r>
            <a:r>
              <a:rPr lang="en-IN" sz="1800" dirty="0">
                <a:solidFill>
                  <a:srgbClr val="080808"/>
                </a:solidFill>
                <a:effectLst/>
                <a:latin typeface="JetBrains Mono"/>
              </a:rPr>
              <a:t>,</a:t>
            </a:r>
            <a:r>
              <a:rPr lang="en-IN" sz="1800" dirty="0">
                <a:solidFill>
                  <a:srgbClr val="1750EB"/>
                </a:solidFill>
                <a:effectLst/>
                <a:latin typeface="JetBrains Mono"/>
              </a:rPr>
              <a:t>5</a:t>
            </a:r>
            <a:r>
              <a:rPr lang="en-IN" sz="1800" dirty="0">
                <a:solidFill>
                  <a:srgbClr val="080808"/>
                </a:solidFill>
                <a:effectLst/>
                <a:latin typeface="JetBrains Mono"/>
              </a:rPr>
              <a:t>,</a:t>
            </a:r>
            <a:r>
              <a:rPr lang="en-IN" sz="1800" dirty="0">
                <a:solidFill>
                  <a:srgbClr val="1750EB"/>
                </a:solidFill>
                <a:effectLst/>
                <a:latin typeface="JetBrains Mono"/>
              </a:rPr>
              <a:t>6</a:t>
            </a:r>
            <a:r>
              <a:rPr lang="en-IN" sz="1800" dirty="0">
                <a:solidFill>
                  <a:srgbClr val="080808"/>
                </a:solidFill>
                <a:effectLst/>
                <a:latin typeface="JetBrains Mono"/>
              </a:rPr>
              <a:t>])</a:t>
            </a:r>
            <a:br>
              <a:rPr lang="en-IN" sz="1800" dirty="0">
                <a:solidFill>
                  <a:srgbClr val="080808"/>
                </a:solidFill>
                <a:effectLst/>
                <a:latin typeface="JetBrains Mono"/>
              </a:rPr>
            </a:br>
            <a:r>
              <a:rPr lang="en-IN" sz="1800" dirty="0">
                <a:solidFill>
                  <a:srgbClr val="080808"/>
                </a:solidFill>
                <a:effectLst/>
                <a:latin typeface="JetBrains Mono"/>
              </a:rPr>
              <a:t>arr1 + arr2  </a:t>
            </a:r>
            <a:r>
              <a:rPr lang="en-IN" sz="1800" i="1" dirty="0">
                <a:solidFill>
                  <a:srgbClr val="8C8C8C"/>
                </a:solidFill>
                <a:effectLst/>
                <a:latin typeface="JetBrains Mono"/>
              </a:rPr>
              <a:t># [5 7 9]</a:t>
            </a:r>
            <a:br>
              <a:rPr lang="en-IN" sz="1800" i="1" dirty="0">
                <a:solidFill>
                  <a:srgbClr val="8C8C8C"/>
                </a:solidFill>
                <a:effectLst/>
                <a:latin typeface="JetBrains Mono"/>
              </a:rPr>
            </a:br>
            <a:r>
              <a:rPr lang="en-IN" sz="1800" dirty="0" err="1">
                <a:solidFill>
                  <a:srgbClr val="080808"/>
                </a:solidFill>
                <a:effectLst/>
                <a:latin typeface="JetBrains Mono"/>
              </a:rPr>
              <a:t>np.exp</a:t>
            </a:r>
            <a:r>
              <a:rPr lang="en-IN" sz="1800" dirty="0">
                <a:solidFill>
                  <a:srgbClr val="080808"/>
                </a:solidFill>
                <a:effectLst/>
                <a:latin typeface="JetBrains Mono"/>
              </a:rPr>
              <a:t>(arr1) </a:t>
            </a:r>
            <a:r>
              <a:rPr lang="en-IN" sz="1800" i="1" dirty="0">
                <a:solidFill>
                  <a:srgbClr val="8C8C8C"/>
                </a:solidFill>
                <a:effectLst/>
                <a:latin typeface="JetBrains Mono"/>
              </a:rPr>
              <a:t># [2.718 7.389 20.085]</a:t>
            </a:r>
            <a:br>
              <a:rPr lang="en-IN" sz="1800" i="1" dirty="0">
                <a:solidFill>
                  <a:srgbClr val="8C8C8C"/>
                </a:solidFill>
                <a:effectLst/>
                <a:latin typeface="JetBrains Mono"/>
              </a:rPr>
            </a:br>
            <a:endParaRPr lang="en-IN" sz="1800" dirty="0">
              <a:solidFill>
                <a:srgbClr val="080808"/>
              </a:solidFill>
              <a:effectLst/>
              <a:latin typeface="JetBrains Mono"/>
            </a:endParaRPr>
          </a:p>
        </p:txBody>
      </p:sp>
      <p:sp>
        <p:nvSpPr>
          <p:cNvPr id="6" name="TextBox 5">
            <a:extLst>
              <a:ext uri="{FF2B5EF4-FFF2-40B4-BE49-F238E27FC236}">
                <a16:creationId xmlns:a16="http://schemas.microsoft.com/office/drawing/2014/main" id="{E9699FDD-43E8-0136-5E8A-F8968BAA75B4}"/>
              </a:ext>
            </a:extLst>
          </p:cNvPr>
          <p:cNvSpPr txBox="1"/>
          <p:nvPr/>
        </p:nvSpPr>
        <p:spPr>
          <a:xfrm>
            <a:off x="6814902" y="4793587"/>
            <a:ext cx="4691148" cy="954107"/>
          </a:xfrm>
          <a:prstGeom prst="rect">
            <a:avLst/>
          </a:prstGeom>
          <a:noFill/>
          <a:ln>
            <a:solidFill>
              <a:schemeClr val="tx1"/>
            </a:solidFill>
          </a:ln>
        </p:spPr>
        <p:txBody>
          <a:bodyPr wrap="square">
            <a:spAutoFit/>
          </a:bodyPr>
          <a:lstStyle/>
          <a:p>
            <a:r>
              <a:rPr lang="en-IN" sz="2000" b="1" dirty="0">
                <a:latin typeface="Times New Roman" panose="02020603050405020304" pitchFamily="18" charset="0"/>
                <a:cs typeface="Times New Roman" panose="02020603050405020304" pitchFamily="18" charset="0"/>
              </a:rPr>
              <a:t>Output</a:t>
            </a:r>
            <a:br>
              <a:rPr lang="en-IN" dirty="0"/>
            </a:br>
            <a:br>
              <a:rPr lang="en-IN" dirty="0"/>
            </a:br>
            <a:r>
              <a:rPr lang="en-IN" dirty="0"/>
              <a:t>array([ 2.71828183,  7.3890561 , 20.08553692])</a:t>
            </a:r>
          </a:p>
        </p:txBody>
      </p:sp>
    </p:spTree>
    <p:extLst>
      <p:ext uri="{BB962C8B-B14F-4D97-AF65-F5344CB8AC3E}">
        <p14:creationId xmlns:p14="http://schemas.microsoft.com/office/powerpoint/2010/main" val="82423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BA91E-1235-9E48-DE4C-06E81EED1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D6B51-A9D8-A22C-6E5C-EEAE833AA821}"/>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Array Manipulation</a:t>
            </a:r>
          </a:p>
        </p:txBody>
      </p:sp>
      <p:sp>
        <p:nvSpPr>
          <p:cNvPr id="7" name="TextBox 6">
            <a:extLst>
              <a:ext uri="{FF2B5EF4-FFF2-40B4-BE49-F238E27FC236}">
                <a16:creationId xmlns:a16="http://schemas.microsoft.com/office/drawing/2014/main" id="{EC5B9708-CB5A-3D7A-9470-ADA01ECD4C88}"/>
              </a:ext>
            </a:extLst>
          </p:cNvPr>
          <p:cNvSpPr txBox="1"/>
          <p:nvPr/>
        </p:nvSpPr>
        <p:spPr>
          <a:xfrm>
            <a:off x="685950" y="1115695"/>
            <a:ext cx="10807652" cy="5136021"/>
          </a:xfrm>
          <a:prstGeom prst="rect">
            <a:avLst/>
          </a:prstGeom>
          <a:noFill/>
        </p:spPr>
        <p:txBody>
          <a:bodyPr wrap="square">
            <a:spAutoFit/>
          </a:bodyPr>
          <a:lstStyle/>
          <a:p>
            <a:pPr>
              <a:lnSpc>
                <a:spcPct val="150000"/>
              </a:lnSpc>
              <a:spcBef>
                <a:spcPts val="600"/>
              </a:spcBef>
            </a:pPr>
            <a:r>
              <a:rPr lang="en-IN" sz="2000" b="1" dirty="0">
                <a:latin typeface="Times New Roman" panose="02020603050405020304" pitchFamily="18" charset="0"/>
                <a:cs typeface="Times New Roman" panose="02020603050405020304" pitchFamily="18" charset="0"/>
              </a:rPr>
              <a:t>Reshape: </a:t>
            </a:r>
            <a:r>
              <a:rPr lang="en-IN" sz="2000" dirty="0">
                <a:latin typeface="Times New Roman" panose="02020603050405020304" pitchFamily="18" charset="0"/>
                <a:cs typeface="Times New Roman" panose="02020603050405020304" pitchFamily="18" charset="0"/>
              </a:rPr>
              <a:t>Change array shape without modifying data </a:t>
            </a:r>
          </a:p>
          <a:p>
            <a:pPr lvl="1">
              <a:lnSpc>
                <a:spcPct val="150000"/>
              </a:lnSpc>
              <a:spcBef>
                <a:spcPts val="600"/>
              </a:spcBef>
            </a:pPr>
            <a:r>
              <a:rPr lang="en-US" b="1" dirty="0">
                <a:solidFill>
                  <a:srgbClr val="0066CC"/>
                </a:solidFill>
                <a:latin typeface="Courier New" panose="02070309020205020404" pitchFamily="49" charset="0"/>
                <a:cs typeface="Courier New" panose="02070309020205020404" pitchFamily="49" charset="0"/>
              </a:rPr>
              <a:t>Syntax: </a:t>
            </a:r>
            <a:r>
              <a:rPr lang="en-US" b="1" dirty="0" err="1">
                <a:solidFill>
                  <a:srgbClr val="0066CC"/>
                </a:solidFill>
                <a:latin typeface="Courier New" panose="02070309020205020404" pitchFamily="49" charset="0"/>
                <a:cs typeface="Courier New" panose="02070309020205020404" pitchFamily="49" charset="0"/>
              </a:rPr>
              <a:t>arr.reshape</a:t>
            </a:r>
            <a:r>
              <a:rPr lang="en-US" b="1" dirty="0">
                <a:solidFill>
                  <a:srgbClr val="0066CC"/>
                </a:solidFill>
                <a:latin typeface="Courier New" panose="02070309020205020404" pitchFamily="49" charset="0"/>
                <a:cs typeface="Courier New" panose="02070309020205020404" pitchFamily="49" charset="0"/>
              </a:rPr>
              <a:t>(</a:t>
            </a:r>
            <a:r>
              <a:rPr lang="en-US" b="1" dirty="0" err="1">
                <a:solidFill>
                  <a:srgbClr val="0066CC"/>
                </a:solidFill>
                <a:latin typeface="Courier New" panose="02070309020205020404" pitchFamily="49" charset="0"/>
                <a:cs typeface="Courier New" panose="02070309020205020404" pitchFamily="49" charset="0"/>
              </a:rPr>
              <a:t>new_shape</a:t>
            </a:r>
            <a:r>
              <a:rPr lang="en-US" b="1" dirty="0">
                <a:solidFill>
                  <a:srgbClr val="0066CC"/>
                </a:solidFill>
                <a:latin typeface="Courier New" panose="02070309020205020404" pitchFamily="49" charset="0"/>
                <a:cs typeface="Courier New" panose="02070309020205020404" pitchFamily="49" charset="0"/>
              </a:rPr>
              <a:t>)</a:t>
            </a:r>
          </a:p>
          <a:p>
            <a:pPr>
              <a:lnSpc>
                <a:spcPct val="150000"/>
              </a:lnSpc>
              <a:spcBef>
                <a:spcPts val="600"/>
              </a:spcBef>
            </a:pPr>
            <a:r>
              <a:rPr lang="en-IN" sz="2000" b="1" dirty="0">
                <a:latin typeface="Times New Roman" panose="02020603050405020304" pitchFamily="18" charset="0"/>
                <a:cs typeface="Times New Roman" panose="02020603050405020304" pitchFamily="18" charset="0"/>
              </a:rPr>
              <a:t>Flatten: </a:t>
            </a:r>
            <a:r>
              <a:rPr lang="en-IN" sz="2000" dirty="0">
                <a:latin typeface="Times New Roman" panose="02020603050405020304" pitchFamily="18" charset="0"/>
                <a:cs typeface="Times New Roman" panose="02020603050405020304" pitchFamily="18" charset="0"/>
              </a:rPr>
              <a:t>Convert multi-dimensional array to 1D </a:t>
            </a:r>
          </a:p>
          <a:p>
            <a:pPr lvl="1">
              <a:lnSpc>
                <a:spcPct val="150000"/>
              </a:lnSpc>
              <a:spcBef>
                <a:spcPts val="600"/>
              </a:spcBef>
            </a:pPr>
            <a:r>
              <a:rPr lang="en-IN" b="1" dirty="0" err="1">
                <a:solidFill>
                  <a:srgbClr val="0066CC"/>
                </a:solidFill>
                <a:latin typeface="Courier New" panose="02070309020205020404" pitchFamily="49" charset="0"/>
                <a:cs typeface="Courier New" panose="02070309020205020404" pitchFamily="49" charset="0"/>
              </a:rPr>
              <a:t>arr.ravel</a:t>
            </a:r>
            <a:r>
              <a:rPr lang="en-IN" b="1" dirty="0">
                <a:solidFill>
                  <a:srgbClr val="0066CC"/>
                </a:solidFill>
                <a:latin typeface="Courier New" panose="02070309020205020404" pitchFamily="49" charset="0"/>
                <a:cs typeface="Courier New" panose="02070309020205020404" pitchFamily="49" charset="0"/>
              </a:rPr>
              <a:t>() or </a:t>
            </a:r>
            <a:r>
              <a:rPr lang="en-IN" b="1" dirty="0" err="1">
                <a:solidFill>
                  <a:srgbClr val="0066CC"/>
                </a:solidFill>
                <a:latin typeface="Courier New" panose="02070309020205020404" pitchFamily="49" charset="0"/>
                <a:cs typeface="Courier New" panose="02070309020205020404" pitchFamily="49" charset="0"/>
              </a:rPr>
              <a:t>arr.flatten</a:t>
            </a:r>
            <a:r>
              <a:rPr lang="en-IN" b="1" dirty="0">
                <a:solidFill>
                  <a:srgbClr val="0066CC"/>
                </a:solidFill>
                <a:latin typeface="Courier New" panose="02070309020205020404" pitchFamily="49" charset="0"/>
                <a:cs typeface="Courier New" panose="02070309020205020404" pitchFamily="49" charset="0"/>
              </a:rPr>
              <a:t>()</a:t>
            </a:r>
          </a:p>
          <a:p>
            <a:pPr>
              <a:lnSpc>
                <a:spcPct val="150000"/>
              </a:lnSpc>
              <a:spcBef>
                <a:spcPts val="600"/>
              </a:spcBef>
            </a:pPr>
            <a:r>
              <a:rPr lang="en-IN" sz="2000" b="1" dirty="0">
                <a:latin typeface="Times New Roman" panose="02020603050405020304" pitchFamily="18" charset="0"/>
                <a:cs typeface="Times New Roman" panose="02020603050405020304" pitchFamily="18" charset="0"/>
              </a:rPr>
              <a:t>Concatenate: </a:t>
            </a:r>
            <a:r>
              <a:rPr lang="en-IN" sz="2000" dirty="0">
                <a:latin typeface="Times New Roman" panose="02020603050405020304" pitchFamily="18" charset="0"/>
                <a:cs typeface="Times New Roman" panose="02020603050405020304" pitchFamily="18" charset="0"/>
              </a:rPr>
              <a:t>Combine arrays along an axis </a:t>
            </a:r>
          </a:p>
          <a:p>
            <a:pPr lvl="1">
              <a:lnSpc>
                <a:spcPct val="150000"/>
              </a:lnSpc>
              <a:spcBef>
                <a:spcPts val="600"/>
              </a:spcBef>
            </a:pPr>
            <a:r>
              <a:rPr lang="en-IN" b="1" dirty="0">
                <a:solidFill>
                  <a:srgbClr val="0066CC"/>
                </a:solidFill>
                <a:latin typeface="Courier New" panose="02070309020205020404" pitchFamily="49" charset="0"/>
                <a:cs typeface="Courier New" panose="02070309020205020404" pitchFamily="49" charset="0"/>
              </a:rPr>
              <a:t>Syntax: np.concatenate([arr1, arr2], axis=0)</a:t>
            </a:r>
          </a:p>
          <a:p>
            <a:pPr>
              <a:lnSpc>
                <a:spcPct val="150000"/>
              </a:lnSpc>
              <a:spcBef>
                <a:spcPts val="600"/>
              </a:spcBef>
            </a:pPr>
            <a:r>
              <a:rPr lang="en-IN" sz="2000" b="1" dirty="0">
                <a:latin typeface="Times New Roman" panose="02020603050405020304" pitchFamily="18" charset="0"/>
                <a:cs typeface="Times New Roman" panose="02020603050405020304" pitchFamily="18" charset="0"/>
              </a:rPr>
              <a:t>Split: </a:t>
            </a:r>
            <a:r>
              <a:rPr lang="en-IN" sz="2000" dirty="0">
                <a:latin typeface="Times New Roman" panose="02020603050405020304" pitchFamily="18" charset="0"/>
                <a:cs typeface="Times New Roman" panose="02020603050405020304" pitchFamily="18" charset="0"/>
              </a:rPr>
              <a:t>Divide array into sub-arrays </a:t>
            </a:r>
          </a:p>
          <a:p>
            <a:pPr lvl="1">
              <a:lnSpc>
                <a:spcPct val="150000"/>
              </a:lnSpc>
              <a:spcBef>
                <a:spcPts val="600"/>
              </a:spcBef>
            </a:pPr>
            <a:r>
              <a:rPr lang="en-IN" b="1" dirty="0">
                <a:solidFill>
                  <a:srgbClr val="0066CC"/>
                </a:solidFill>
                <a:latin typeface="Courier New" panose="02070309020205020404" pitchFamily="49" charset="0"/>
                <a:cs typeface="Courier New" panose="02070309020205020404" pitchFamily="49" charset="0"/>
              </a:rPr>
              <a:t>Syntax: </a:t>
            </a:r>
            <a:r>
              <a:rPr lang="en-IN" b="1" dirty="0" err="1">
                <a:solidFill>
                  <a:srgbClr val="0066CC"/>
                </a:solidFill>
                <a:latin typeface="Courier New" panose="02070309020205020404" pitchFamily="49" charset="0"/>
                <a:cs typeface="Courier New" panose="02070309020205020404" pitchFamily="49" charset="0"/>
              </a:rPr>
              <a:t>np.split</a:t>
            </a:r>
            <a:r>
              <a:rPr lang="en-IN" b="1" dirty="0">
                <a:solidFill>
                  <a:srgbClr val="0066CC"/>
                </a:solidFill>
                <a:latin typeface="Courier New" panose="02070309020205020404" pitchFamily="49" charset="0"/>
                <a:cs typeface="Courier New" panose="02070309020205020404" pitchFamily="49" charset="0"/>
              </a:rPr>
              <a:t>(arr, </a:t>
            </a:r>
            <a:r>
              <a:rPr lang="en-IN" b="1" dirty="0" err="1">
                <a:solidFill>
                  <a:srgbClr val="0066CC"/>
                </a:solidFill>
                <a:latin typeface="Courier New" panose="02070309020205020404" pitchFamily="49" charset="0"/>
                <a:cs typeface="Courier New" panose="02070309020205020404" pitchFamily="49" charset="0"/>
              </a:rPr>
              <a:t>number_of_splits</a:t>
            </a:r>
            <a:r>
              <a:rPr lang="en-IN" b="1" dirty="0">
                <a:solidFill>
                  <a:srgbClr val="0066CC"/>
                </a:solidFill>
                <a:latin typeface="Courier New" panose="02070309020205020404" pitchFamily="49" charset="0"/>
                <a:cs typeface="Courier New" panose="02070309020205020404" pitchFamily="49" charset="0"/>
              </a:rPr>
              <a:t>)</a:t>
            </a:r>
          </a:p>
          <a:p>
            <a:pPr>
              <a:lnSpc>
                <a:spcPct val="150000"/>
              </a:lnSpc>
              <a:spcBef>
                <a:spcPts val="600"/>
              </a:spcBef>
            </a:pPr>
            <a:r>
              <a:rPr lang="en-IN" sz="2000" b="1" dirty="0">
                <a:latin typeface="Times New Roman" panose="02020603050405020304" pitchFamily="18" charset="0"/>
                <a:cs typeface="Times New Roman" panose="02020603050405020304" pitchFamily="18" charset="0"/>
              </a:rPr>
              <a:t>Transpose: </a:t>
            </a:r>
            <a:r>
              <a:rPr lang="en-IN" sz="2000" dirty="0">
                <a:latin typeface="Times New Roman" panose="02020603050405020304" pitchFamily="18" charset="0"/>
                <a:cs typeface="Times New Roman" panose="02020603050405020304" pitchFamily="18" charset="0"/>
              </a:rPr>
              <a:t>Swap rows and columns (2D arrays) </a:t>
            </a:r>
          </a:p>
          <a:p>
            <a:pPr lvl="1">
              <a:lnSpc>
                <a:spcPct val="150000"/>
              </a:lnSpc>
              <a:spcBef>
                <a:spcPts val="600"/>
              </a:spcBef>
            </a:pPr>
            <a:r>
              <a:rPr lang="en-IN" b="1" dirty="0">
                <a:solidFill>
                  <a:srgbClr val="0066CC"/>
                </a:solidFill>
                <a:latin typeface="Courier New" panose="02070309020205020404" pitchFamily="49" charset="0"/>
                <a:cs typeface="Courier New" panose="02070309020205020404" pitchFamily="49" charset="0"/>
              </a:rPr>
              <a:t>Syntax: </a:t>
            </a:r>
            <a:r>
              <a:rPr lang="en-IN" b="1" dirty="0" err="1">
                <a:solidFill>
                  <a:srgbClr val="0066CC"/>
                </a:solidFill>
                <a:latin typeface="Courier New" panose="02070309020205020404" pitchFamily="49" charset="0"/>
                <a:cs typeface="Courier New" panose="02070309020205020404" pitchFamily="49" charset="0"/>
              </a:rPr>
              <a:t>arr.T</a:t>
            </a:r>
            <a:endParaRPr lang="en-IN" b="1" dirty="0">
              <a:solidFill>
                <a:srgbClr val="0066CC"/>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5452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276FA-CEA1-4A8D-BEAC-9BB5FB3A3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035D1-0B87-B617-EED5-2F5218C859C7}"/>
              </a:ext>
            </a:extLst>
          </p:cNvPr>
          <p:cNvSpPr>
            <a:spLocks noGrp="1"/>
          </p:cNvSpPr>
          <p:nvPr>
            <p:ph type="title"/>
          </p:nvPr>
        </p:nvSpPr>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Example of Array Manipulation</a:t>
            </a:r>
          </a:p>
        </p:txBody>
      </p:sp>
      <p:sp>
        <p:nvSpPr>
          <p:cNvPr id="4" name="TextBox 3">
            <a:extLst>
              <a:ext uri="{FF2B5EF4-FFF2-40B4-BE49-F238E27FC236}">
                <a16:creationId xmlns:a16="http://schemas.microsoft.com/office/drawing/2014/main" id="{19EFE094-7C2F-98CC-CE53-725C59B84110}"/>
              </a:ext>
            </a:extLst>
          </p:cNvPr>
          <p:cNvSpPr txBox="1"/>
          <p:nvPr/>
        </p:nvSpPr>
        <p:spPr>
          <a:xfrm>
            <a:off x="685950" y="1114845"/>
            <a:ext cx="3095066" cy="5262979"/>
          </a:xfrm>
          <a:prstGeom prst="rect">
            <a:avLst/>
          </a:prstGeom>
          <a:noFill/>
          <a:ln>
            <a:solidFill>
              <a:schemeClr val="tx1"/>
            </a:solidFill>
          </a:ln>
        </p:spPr>
        <p:txBody>
          <a:bodyPr wrap="square">
            <a:spAutoFit/>
          </a:bodyPr>
          <a:lstStyle/>
          <a:p>
            <a:pPr>
              <a:buNone/>
            </a:pPr>
            <a:r>
              <a:rPr lang="en-IN" sz="1600" dirty="0">
                <a:solidFill>
                  <a:srgbClr val="0033B3"/>
                </a:solidFill>
                <a:effectLst/>
                <a:latin typeface="JetBrains Mono"/>
              </a:rPr>
              <a:t>import </a:t>
            </a:r>
            <a:r>
              <a:rPr lang="en-IN" sz="1600" dirty="0" err="1">
                <a:solidFill>
                  <a:srgbClr val="080808"/>
                </a:solidFill>
                <a:effectLst/>
                <a:latin typeface="JetBrains Mono"/>
              </a:rPr>
              <a:t>numpy</a:t>
            </a:r>
            <a:r>
              <a:rPr lang="en-IN" sz="1600" dirty="0">
                <a:solidFill>
                  <a:srgbClr val="080808"/>
                </a:solidFill>
                <a:effectLst/>
                <a:latin typeface="JetBrains Mono"/>
              </a:rPr>
              <a:t> </a:t>
            </a:r>
            <a:r>
              <a:rPr lang="en-IN" sz="1600" dirty="0">
                <a:solidFill>
                  <a:srgbClr val="0033B3"/>
                </a:solidFill>
                <a:effectLst/>
                <a:latin typeface="JetBrains Mono"/>
              </a:rPr>
              <a:t>as </a:t>
            </a:r>
            <a:r>
              <a:rPr lang="en-IN" sz="1600" dirty="0">
                <a:solidFill>
                  <a:srgbClr val="080808"/>
                </a:solidFill>
                <a:effectLst/>
                <a:latin typeface="JetBrains Mono"/>
              </a:rPr>
              <a:t>np</a:t>
            </a:r>
            <a:br>
              <a:rPr lang="en-IN" sz="1600" dirty="0">
                <a:solidFill>
                  <a:srgbClr val="080808"/>
                </a:solidFill>
                <a:effectLst/>
                <a:latin typeface="JetBrains Mono"/>
              </a:rPr>
            </a:br>
            <a:br>
              <a:rPr lang="en-IN" sz="1600" i="1" dirty="0">
                <a:solidFill>
                  <a:srgbClr val="8C8C8C"/>
                </a:solidFill>
                <a:effectLst/>
                <a:latin typeface="JetBrains Mono"/>
              </a:rPr>
            </a:br>
            <a:r>
              <a:rPr lang="en-IN" sz="1600" dirty="0">
                <a:solidFill>
                  <a:srgbClr val="080808"/>
                </a:solidFill>
                <a:effectLst/>
                <a:latin typeface="JetBrains Mono"/>
              </a:rPr>
              <a:t>arr = np.array([[</a:t>
            </a:r>
            <a:r>
              <a:rPr lang="en-IN" sz="1600" dirty="0">
                <a:solidFill>
                  <a:srgbClr val="1750EB"/>
                </a:solidFill>
                <a:effectLst/>
                <a:latin typeface="JetBrains Mono"/>
              </a:rPr>
              <a:t>1</a:t>
            </a:r>
            <a:r>
              <a:rPr lang="en-IN" sz="1600" dirty="0">
                <a:solidFill>
                  <a:srgbClr val="080808"/>
                </a:solidFill>
                <a:effectLst/>
                <a:latin typeface="JetBrains Mono"/>
              </a:rPr>
              <a:t>, </a:t>
            </a:r>
            <a:r>
              <a:rPr lang="en-IN" sz="1600" dirty="0">
                <a:solidFill>
                  <a:srgbClr val="1750EB"/>
                </a:solidFill>
                <a:effectLst/>
                <a:latin typeface="JetBrains Mono"/>
              </a:rPr>
              <a:t>2</a:t>
            </a:r>
            <a:r>
              <a:rPr lang="en-IN" sz="1600" dirty="0">
                <a:solidFill>
                  <a:srgbClr val="080808"/>
                </a:solidFill>
                <a:effectLst/>
                <a:latin typeface="JetBrains Mono"/>
              </a:rPr>
              <a:t>, </a:t>
            </a:r>
            <a:r>
              <a:rPr lang="en-IN" sz="1600" dirty="0">
                <a:solidFill>
                  <a:srgbClr val="1750EB"/>
                </a:solidFill>
                <a:effectLst/>
                <a:latin typeface="JetBrains Mono"/>
              </a:rPr>
              <a:t>3</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80808"/>
                </a:solidFill>
                <a:effectLst/>
                <a:latin typeface="JetBrains Mono"/>
              </a:rPr>
              <a:t>                [</a:t>
            </a:r>
            <a:r>
              <a:rPr lang="en-IN" sz="1600" dirty="0">
                <a:solidFill>
                  <a:srgbClr val="1750EB"/>
                </a:solidFill>
                <a:effectLst/>
                <a:latin typeface="JetBrains Mono"/>
              </a:rPr>
              <a:t>4</a:t>
            </a:r>
            <a:r>
              <a:rPr lang="en-IN" sz="1600" dirty="0">
                <a:solidFill>
                  <a:srgbClr val="080808"/>
                </a:solidFill>
                <a:effectLst/>
                <a:latin typeface="JetBrains Mono"/>
              </a:rPr>
              <a:t>, </a:t>
            </a:r>
            <a:r>
              <a:rPr lang="en-IN" sz="1600" dirty="0">
                <a:solidFill>
                  <a:srgbClr val="1750EB"/>
                </a:solidFill>
                <a:effectLst/>
                <a:latin typeface="JetBrains Mono"/>
              </a:rPr>
              <a:t>5</a:t>
            </a:r>
            <a:r>
              <a:rPr lang="en-IN" sz="1600" dirty="0">
                <a:solidFill>
                  <a:srgbClr val="080808"/>
                </a:solidFill>
                <a:effectLst/>
                <a:latin typeface="JetBrains Mono"/>
              </a:rPr>
              <a:t>, </a:t>
            </a:r>
            <a:r>
              <a:rPr lang="en-IN" sz="1600" dirty="0">
                <a:solidFill>
                  <a:srgbClr val="1750EB"/>
                </a:solidFill>
                <a:effectLst/>
                <a:latin typeface="JetBrains Mono"/>
              </a:rPr>
              <a:t>6</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"Original array:"</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(arr,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br>
              <a:rPr lang="en-IN" sz="1600" dirty="0">
                <a:solidFill>
                  <a:srgbClr val="080808"/>
                </a:solidFill>
                <a:effectLst/>
                <a:latin typeface="JetBrains Mono"/>
              </a:rPr>
            </a:br>
            <a:br>
              <a:rPr lang="en-IN" sz="1600" dirty="0">
                <a:solidFill>
                  <a:srgbClr val="080808"/>
                </a:solidFill>
                <a:effectLst/>
                <a:latin typeface="JetBrains Mono"/>
              </a:rPr>
            </a:br>
            <a:r>
              <a:rPr lang="en-IN" sz="1600" i="1" dirty="0">
                <a:solidFill>
                  <a:srgbClr val="8C8C8C"/>
                </a:solidFill>
                <a:effectLst/>
                <a:latin typeface="JetBrains Mono"/>
              </a:rPr>
              <a:t># 1. Reshape</a:t>
            </a:r>
            <a:br>
              <a:rPr lang="en-IN" sz="1600" i="1" dirty="0">
                <a:solidFill>
                  <a:srgbClr val="8C8C8C"/>
                </a:solidFill>
                <a:effectLst/>
                <a:latin typeface="JetBrains Mono"/>
              </a:rPr>
            </a:br>
            <a:r>
              <a:rPr lang="en-IN" sz="1600" dirty="0">
                <a:solidFill>
                  <a:srgbClr val="080808"/>
                </a:solidFill>
                <a:effectLst/>
                <a:latin typeface="JetBrains Mono"/>
              </a:rPr>
              <a:t>reshaped = </a:t>
            </a:r>
            <a:r>
              <a:rPr lang="en-IN" sz="1600" dirty="0" err="1">
                <a:solidFill>
                  <a:srgbClr val="080808"/>
                </a:solidFill>
                <a:effectLst/>
                <a:latin typeface="JetBrains Mono"/>
              </a:rPr>
              <a:t>arr.reshape</a:t>
            </a:r>
            <a:r>
              <a:rPr lang="en-IN" sz="1600" dirty="0">
                <a:solidFill>
                  <a:srgbClr val="080808"/>
                </a:solidFill>
                <a:effectLst/>
                <a:latin typeface="JetBrains Mono"/>
              </a:rPr>
              <a:t>(</a:t>
            </a:r>
            <a:r>
              <a:rPr lang="en-IN" sz="1600" dirty="0">
                <a:solidFill>
                  <a:srgbClr val="1750EB"/>
                </a:solidFill>
                <a:effectLst/>
                <a:latin typeface="JetBrains Mono"/>
              </a:rPr>
              <a:t>3</a:t>
            </a:r>
            <a:r>
              <a:rPr lang="en-IN" sz="1600" dirty="0">
                <a:solidFill>
                  <a:srgbClr val="080808"/>
                </a:solidFill>
                <a:effectLst/>
                <a:latin typeface="JetBrains Mono"/>
              </a:rPr>
              <a:t>, </a:t>
            </a:r>
            <a:r>
              <a:rPr lang="en-IN" sz="1600" dirty="0">
                <a:solidFill>
                  <a:srgbClr val="1750EB"/>
                </a:solidFill>
                <a:effectLst/>
                <a:latin typeface="JetBrains Mono"/>
              </a:rPr>
              <a:t>2</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"Reshaped array (3x2):"</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(reshaped,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br>
              <a:rPr lang="en-IN" sz="1600" dirty="0">
                <a:solidFill>
                  <a:srgbClr val="080808"/>
                </a:solidFill>
                <a:effectLst/>
                <a:latin typeface="JetBrains Mono"/>
              </a:rPr>
            </a:br>
            <a:br>
              <a:rPr lang="en-IN" sz="1600" dirty="0">
                <a:solidFill>
                  <a:srgbClr val="080808"/>
                </a:solidFill>
                <a:effectLst/>
                <a:latin typeface="JetBrains Mono"/>
              </a:rPr>
            </a:br>
            <a:r>
              <a:rPr lang="en-IN" sz="1600" i="1" dirty="0">
                <a:solidFill>
                  <a:srgbClr val="8C8C8C"/>
                </a:solidFill>
                <a:effectLst/>
                <a:latin typeface="JetBrains Mono"/>
              </a:rPr>
              <a:t># 2. Flatten</a:t>
            </a:r>
            <a:br>
              <a:rPr lang="en-IN" sz="1600" i="1" dirty="0">
                <a:solidFill>
                  <a:srgbClr val="8C8C8C"/>
                </a:solidFill>
                <a:effectLst/>
                <a:latin typeface="JetBrains Mono"/>
              </a:rPr>
            </a:br>
            <a:r>
              <a:rPr lang="en-IN" sz="1600" dirty="0">
                <a:solidFill>
                  <a:srgbClr val="080808"/>
                </a:solidFill>
                <a:effectLst/>
                <a:latin typeface="JetBrains Mono"/>
              </a:rPr>
              <a:t>flattened = </a:t>
            </a:r>
            <a:r>
              <a:rPr lang="en-IN" sz="1600" dirty="0" err="1">
                <a:solidFill>
                  <a:srgbClr val="080808"/>
                </a:solidFill>
                <a:effectLst/>
                <a:latin typeface="JetBrains Mono"/>
              </a:rPr>
              <a:t>arr.flatten</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"Flattened array:"</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(flattened,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br>
              <a:rPr lang="en-IN" sz="1600" dirty="0">
                <a:solidFill>
                  <a:srgbClr val="080808"/>
                </a:solidFill>
                <a:effectLst/>
                <a:latin typeface="JetBrains Mono"/>
              </a:rPr>
            </a:br>
            <a:br>
              <a:rPr lang="en-IN" sz="1600" dirty="0">
                <a:solidFill>
                  <a:srgbClr val="080808"/>
                </a:solidFill>
                <a:effectLst/>
                <a:latin typeface="JetBrains Mono"/>
              </a:rPr>
            </a:br>
            <a:r>
              <a:rPr lang="en-IN" sz="1600" i="1" dirty="0">
                <a:solidFill>
                  <a:srgbClr val="8C8C8C"/>
                </a:solidFill>
                <a:effectLst/>
                <a:latin typeface="JetBrains Mono"/>
              </a:rPr>
              <a:t># 3. Ravel</a:t>
            </a:r>
            <a:br>
              <a:rPr lang="en-IN" sz="1600" i="1" dirty="0">
                <a:solidFill>
                  <a:srgbClr val="8C8C8C"/>
                </a:solidFill>
                <a:effectLst/>
                <a:latin typeface="JetBrains Mono"/>
              </a:rPr>
            </a:br>
            <a:r>
              <a:rPr lang="en-IN" sz="1600" dirty="0" err="1">
                <a:solidFill>
                  <a:srgbClr val="080808"/>
                </a:solidFill>
                <a:effectLst/>
                <a:latin typeface="JetBrains Mono"/>
              </a:rPr>
              <a:t>raveled</a:t>
            </a:r>
            <a:r>
              <a:rPr lang="en-IN" sz="1600" dirty="0">
                <a:solidFill>
                  <a:srgbClr val="080808"/>
                </a:solidFill>
                <a:effectLst/>
                <a:latin typeface="JetBrains Mono"/>
              </a:rPr>
              <a:t> = </a:t>
            </a:r>
            <a:r>
              <a:rPr lang="en-IN" sz="1600" dirty="0" err="1">
                <a:solidFill>
                  <a:srgbClr val="080808"/>
                </a:solidFill>
                <a:effectLst/>
                <a:latin typeface="JetBrains Mono"/>
              </a:rPr>
              <a:t>arr.ravel</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a:t>
            </a:r>
            <a:r>
              <a:rPr lang="en-IN" sz="1600" dirty="0" err="1">
                <a:solidFill>
                  <a:srgbClr val="067D17"/>
                </a:solidFill>
                <a:effectLst/>
                <a:latin typeface="JetBrains Mono"/>
              </a:rPr>
              <a:t>Raveled</a:t>
            </a:r>
            <a:r>
              <a:rPr lang="en-IN" sz="1600" dirty="0">
                <a:solidFill>
                  <a:srgbClr val="067D17"/>
                </a:solidFill>
                <a:effectLst/>
                <a:latin typeface="JetBrains Mono"/>
              </a:rPr>
              <a:t> array:"</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err="1">
                <a:solidFill>
                  <a:srgbClr val="080808"/>
                </a:solidFill>
                <a:effectLst/>
                <a:latin typeface="JetBrains Mono"/>
              </a:rPr>
              <a:t>raveled</a:t>
            </a:r>
            <a:r>
              <a:rPr lang="en-IN" sz="1600" dirty="0">
                <a:solidFill>
                  <a:srgbClr val="080808"/>
                </a:solidFill>
                <a:effectLst/>
                <a:latin typeface="JetBrains Mono"/>
              </a:rPr>
              <a:t>,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p>
        </p:txBody>
      </p:sp>
      <p:sp>
        <p:nvSpPr>
          <p:cNvPr id="6" name="TextBox 5">
            <a:extLst>
              <a:ext uri="{FF2B5EF4-FFF2-40B4-BE49-F238E27FC236}">
                <a16:creationId xmlns:a16="http://schemas.microsoft.com/office/drawing/2014/main" id="{F9E2BE58-7554-B484-4682-26F529A02F01}"/>
              </a:ext>
            </a:extLst>
          </p:cNvPr>
          <p:cNvSpPr txBox="1"/>
          <p:nvPr/>
        </p:nvSpPr>
        <p:spPr>
          <a:xfrm>
            <a:off x="7590905" y="1114845"/>
            <a:ext cx="3915145" cy="5109091"/>
          </a:xfrm>
          <a:prstGeom prst="rect">
            <a:avLst/>
          </a:prstGeom>
          <a:noFill/>
          <a:ln>
            <a:solidFill>
              <a:schemeClr val="tx1"/>
            </a:solidFill>
          </a:ln>
        </p:spPr>
        <p:txBody>
          <a:bodyPr wrap="square">
            <a:spAutoFit/>
          </a:bodyPr>
          <a:lstStyle/>
          <a:p>
            <a:r>
              <a:rPr lang="en-IN" sz="2000" b="1" dirty="0">
                <a:latin typeface="Times New Roman" panose="02020603050405020304" pitchFamily="18" charset="0"/>
                <a:cs typeface="Times New Roman" panose="02020603050405020304" pitchFamily="18" charset="0"/>
              </a:rPr>
              <a:t>Output :</a:t>
            </a:r>
            <a:br>
              <a:rPr lang="en-IN" dirty="0"/>
            </a:br>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5" name="TextBox 4">
            <a:extLst>
              <a:ext uri="{FF2B5EF4-FFF2-40B4-BE49-F238E27FC236}">
                <a16:creationId xmlns:a16="http://schemas.microsoft.com/office/drawing/2014/main" id="{AD9BCD43-F6A0-6C0F-0D76-A3FC00B89C28}"/>
              </a:ext>
            </a:extLst>
          </p:cNvPr>
          <p:cNvSpPr txBox="1"/>
          <p:nvPr/>
        </p:nvSpPr>
        <p:spPr>
          <a:xfrm>
            <a:off x="4091136" y="1114845"/>
            <a:ext cx="3189649" cy="4278094"/>
          </a:xfrm>
          <a:prstGeom prst="rect">
            <a:avLst/>
          </a:prstGeom>
          <a:noFill/>
          <a:ln>
            <a:solidFill>
              <a:schemeClr val="tx1"/>
            </a:solidFill>
          </a:ln>
        </p:spPr>
        <p:txBody>
          <a:bodyPr wrap="square">
            <a:spAutoFit/>
          </a:bodyPr>
          <a:lstStyle/>
          <a:p>
            <a:pPr>
              <a:buNone/>
            </a:pPr>
            <a:r>
              <a:rPr lang="en-IN" sz="1600" i="1" dirty="0">
                <a:solidFill>
                  <a:srgbClr val="8C8C8C"/>
                </a:solidFill>
                <a:effectLst/>
                <a:latin typeface="JetBrains Mono"/>
              </a:rPr>
              <a:t># 4. Concatenate</a:t>
            </a:r>
            <a:br>
              <a:rPr lang="en-IN" sz="1600" i="1" dirty="0">
                <a:solidFill>
                  <a:srgbClr val="8C8C8C"/>
                </a:solidFill>
                <a:effectLst/>
                <a:latin typeface="JetBrains Mono"/>
              </a:rPr>
            </a:br>
            <a:r>
              <a:rPr lang="en-IN" sz="1600" dirty="0">
                <a:solidFill>
                  <a:srgbClr val="080808"/>
                </a:solidFill>
                <a:effectLst/>
                <a:latin typeface="JetBrains Mono"/>
              </a:rPr>
              <a:t>arr1 = np.array([</a:t>
            </a:r>
            <a:r>
              <a:rPr lang="en-IN" sz="1600" dirty="0">
                <a:solidFill>
                  <a:srgbClr val="1750EB"/>
                </a:solidFill>
                <a:effectLst/>
                <a:latin typeface="JetBrains Mono"/>
              </a:rPr>
              <a:t>1</a:t>
            </a:r>
            <a:r>
              <a:rPr lang="en-IN" sz="1600" dirty="0">
                <a:solidFill>
                  <a:srgbClr val="080808"/>
                </a:solidFill>
                <a:effectLst/>
                <a:latin typeface="JetBrains Mono"/>
              </a:rPr>
              <a:t>, </a:t>
            </a:r>
            <a:r>
              <a:rPr lang="en-IN" sz="1600" dirty="0">
                <a:solidFill>
                  <a:srgbClr val="1750EB"/>
                </a:solidFill>
                <a:effectLst/>
                <a:latin typeface="JetBrains Mono"/>
              </a:rPr>
              <a:t>2</a:t>
            </a:r>
            <a:r>
              <a:rPr lang="en-IN" sz="1600" dirty="0">
                <a:solidFill>
                  <a:srgbClr val="080808"/>
                </a:solidFill>
                <a:effectLst/>
                <a:latin typeface="JetBrains Mono"/>
              </a:rPr>
              <a:t>, </a:t>
            </a:r>
            <a:r>
              <a:rPr lang="en-IN" sz="1600" dirty="0">
                <a:solidFill>
                  <a:srgbClr val="1750EB"/>
                </a:solidFill>
                <a:effectLst/>
                <a:latin typeface="JetBrains Mono"/>
              </a:rPr>
              <a:t>3</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80808"/>
                </a:solidFill>
                <a:effectLst/>
                <a:latin typeface="JetBrains Mono"/>
              </a:rPr>
              <a:t>arr2 = np.array([</a:t>
            </a:r>
            <a:r>
              <a:rPr lang="en-IN" sz="1600" dirty="0">
                <a:solidFill>
                  <a:srgbClr val="1750EB"/>
                </a:solidFill>
                <a:effectLst/>
                <a:latin typeface="JetBrains Mono"/>
              </a:rPr>
              <a:t>4</a:t>
            </a:r>
            <a:r>
              <a:rPr lang="en-IN" sz="1600" dirty="0">
                <a:solidFill>
                  <a:srgbClr val="080808"/>
                </a:solidFill>
                <a:effectLst/>
                <a:latin typeface="JetBrains Mono"/>
              </a:rPr>
              <a:t>, </a:t>
            </a:r>
            <a:r>
              <a:rPr lang="en-IN" sz="1600" dirty="0">
                <a:solidFill>
                  <a:srgbClr val="1750EB"/>
                </a:solidFill>
                <a:effectLst/>
                <a:latin typeface="JetBrains Mono"/>
              </a:rPr>
              <a:t>5</a:t>
            </a:r>
            <a:r>
              <a:rPr lang="en-IN" sz="1600" dirty="0">
                <a:solidFill>
                  <a:srgbClr val="080808"/>
                </a:solidFill>
                <a:effectLst/>
                <a:latin typeface="JetBrains Mono"/>
              </a:rPr>
              <a:t>, </a:t>
            </a:r>
            <a:r>
              <a:rPr lang="en-IN" sz="1600" dirty="0">
                <a:solidFill>
                  <a:srgbClr val="1750EB"/>
                </a:solidFill>
                <a:effectLst/>
                <a:latin typeface="JetBrains Mono"/>
              </a:rPr>
              <a:t>6</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80808"/>
                </a:solidFill>
                <a:effectLst/>
                <a:latin typeface="JetBrains Mono"/>
              </a:rPr>
              <a:t>concatenated = </a:t>
            </a:r>
            <a:r>
              <a:rPr lang="en-IN" sz="1600" dirty="0" err="1">
                <a:solidFill>
                  <a:srgbClr val="080808"/>
                </a:solidFill>
                <a:effectLst/>
                <a:latin typeface="JetBrains Mono"/>
              </a:rPr>
              <a:t>np.concatenate</a:t>
            </a:r>
            <a:r>
              <a:rPr lang="en-IN" sz="1600" dirty="0">
                <a:solidFill>
                  <a:srgbClr val="080808"/>
                </a:solidFill>
                <a:effectLst/>
                <a:latin typeface="JetBrains Mono"/>
              </a:rPr>
              <a:t>([arr1, arr2])</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"Concatenated array:"</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(concatenated,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br>
              <a:rPr lang="en-IN" sz="1600" dirty="0">
                <a:solidFill>
                  <a:srgbClr val="080808"/>
                </a:solidFill>
                <a:effectLst/>
                <a:latin typeface="JetBrains Mono"/>
              </a:rPr>
            </a:br>
            <a:br>
              <a:rPr lang="en-IN" sz="1600" dirty="0">
                <a:solidFill>
                  <a:srgbClr val="080808"/>
                </a:solidFill>
                <a:effectLst/>
                <a:latin typeface="JetBrains Mono"/>
              </a:rPr>
            </a:br>
            <a:r>
              <a:rPr lang="en-IN" sz="1600" i="1" dirty="0">
                <a:solidFill>
                  <a:srgbClr val="8C8C8C"/>
                </a:solidFill>
                <a:effectLst/>
                <a:latin typeface="JetBrains Mono"/>
              </a:rPr>
              <a:t># 5. Split</a:t>
            </a:r>
            <a:br>
              <a:rPr lang="en-IN" sz="1600" i="1" dirty="0">
                <a:solidFill>
                  <a:srgbClr val="8C8C8C"/>
                </a:solidFill>
                <a:effectLst/>
                <a:latin typeface="JetBrains Mono"/>
              </a:rPr>
            </a:br>
            <a:r>
              <a:rPr lang="en-IN" sz="1600" dirty="0" err="1">
                <a:solidFill>
                  <a:srgbClr val="080808"/>
                </a:solidFill>
                <a:effectLst/>
                <a:latin typeface="JetBrains Mono"/>
              </a:rPr>
              <a:t>split_arr</a:t>
            </a:r>
            <a:r>
              <a:rPr lang="en-IN" sz="1600" dirty="0">
                <a:solidFill>
                  <a:srgbClr val="080808"/>
                </a:solidFill>
                <a:effectLst/>
                <a:latin typeface="JetBrains Mono"/>
              </a:rPr>
              <a:t> = </a:t>
            </a:r>
            <a:r>
              <a:rPr lang="en-IN" sz="1600" dirty="0" err="1">
                <a:solidFill>
                  <a:srgbClr val="080808"/>
                </a:solidFill>
                <a:effectLst/>
                <a:latin typeface="JetBrains Mono"/>
              </a:rPr>
              <a:t>np.split</a:t>
            </a:r>
            <a:r>
              <a:rPr lang="en-IN" sz="1600" dirty="0">
                <a:solidFill>
                  <a:srgbClr val="080808"/>
                </a:solidFill>
                <a:effectLst/>
                <a:latin typeface="JetBrains Mono"/>
              </a:rPr>
              <a:t>(concatenated, </a:t>
            </a:r>
            <a:r>
              <a:rPr lang="en-IN" sz="1600" dirty="0">
                <a:solidFill>
                  <a:srgbClr val="1750EB"/>
                </a:solidFill>
                <a:effectLst/>
                <a:latin typeface="JetBrains Mono"/>
              </a:rPr>
              <a:t>2</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"Split array into 2 parts:"</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err="1">
                <a:solidFill>
                  <a:srgbClr val="080808"/>
                </a:solidFill>
                <a:effectLst/>
                <a:latin typeface="JetBrains Mono"/>
              </a:rPr>
              <a:t>split_arr</a:t>
            </a:r>
            <a:r>
              <a:rPr lang="en-IN" sz="1600" dirty="0">
                <a:solidFill>
                  <a:srgbClr val="080808"/>
                </a:solidFill>
                <a:effectLst/>
                <a:latin typeface="JetBrains Mono"/>
              </a:rPr>
              <a:t>, </a:t>
            </a:r>
            <a:r>
              <a:rPr lang="en-IN" sz="1600" dirty="0">
                <a:solidFill>
                  <a:srgbClr val="067D17"/>
                </a:solidFill>
                <a:effectLst/>
                <a:latin typeface="JetBrains Mono"/>
              </a:rPr>
              <a:t>"</a:t>
            </a:r>
            <a:r>
              <a:rPr lang="en-IN" sz="1600" dirty="0">
                <a:solidFill>
                  <a:srgbClr val="0037A6"/>
                </a:solidFill>
                <a:effectLst/>
                <a:latin typeface="JetBrains Mono"/>
              </a:rPr>
              <a:t>\n</a:t>
            </a:r>
            <a:r>
              <a:rPr lang="en-IN" sz="1600" dirty="0">
                <a:solidFill>
                  <a:srgbClr val="067D17"/>
                </a:solidFill>
                <a:effectLst/>
                <a:latin typeface="JetBrains Mono"/>
              </a:rPr>
              <a:t>"</a:t>
            </a:r>
            <a:r>
              <a:rPr lang="en-IN" sz="1600" dirty="0">
                <a:solidFill>
                  <a:srgbClr val="080808"/>
                </a:solidFill>
                <a:effectLst/>
                <a:latin typeface="JetBrains Mono"/>
              </a:rPr>
              <a:t>)</a:t>
            </a:r>
            <a:br>
              <a:rPr lang="en-IN" sz="1600" dirty="0">
                <a:solidFill>
                  <a:srgbClr val="080808"/>
                </a:solidFill>
                <a:effectLst/>
                <a:latin typeface="JetBrains Mono"/>
              </a:rPr>
            </a:br>
            <a:br>
              <a:rPr lang="en-IN" sz="1600" dirty="0">
                <a:solidFill>
                  <a:srgbClr val="080808"/>
                </a:solidFill>
                <a:effectLst/>
                <a:latin typeface="JetBrains Mono"/>
              </a:rPr>
            </a:br>
            <a:r>
              <a:rPr lang="en-IN" sz="1600" i="1" dirty="0">
                <a:solidFill>
                  <a:srgbClr val="8C8C8C"/>
                </a:solidFill>
                <a:effectLst/>
                <a:latin typeface="JetBrains Mono"/>
              </a:rPr>
              <a:t># 6. Transpose</a:t>
            </a:r>
            <a:br>
              <a:rPr lang="en-IN" sz="1600" i="1" dirty="0">
                <a:solidFill>
                  <a:srgbClr val="8C8C8C"/>
                </a:solidFill>
                <a:effectLst/>
                <a:latin typeface="JetBrains Mono"/>
              </a:rPr>
            </a:br>
            <a:r>
              <a:rPr lang="en-IN" sz="1600" dirty="0">
                <a:solidFill>
                  <a:srgbClr val="080808"/>
                </a:solidFill>
                <a:effectLst/>
                <a:latin typeface="JetBrains Mono"/>
              </a:rPr>
              <a:t>transposed = </a:t>
            </a:r>
            <a:r>
              <a:rPr lang="en-IN" sz="1600" dirty="0" err="1">
                <a:solidFill>
                  <a:srgbClr val="080808"/>
                </a:solidFill>
                <a:effectLst/>
                <a:latin typeface="JetBrains Mono"/>
              </a:rPr>
              <a:t>arr.T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a:t>
            </a:r>
            <a:r>
              <a:rPr lang="en-IN" sz="1600" dirty="0">
                <a:solidFill>
                  <a:srgbClr val="067D17"/>
                </a:solidFill>
                <a:effectLst/>
                <a:latin typeface="JetBrains Mono"/>
              </a:rPr>
              <a:t>"Transposed array:"</a:t>
            </a:r>
            <a:r>
              <a:rPr lang="en-IN" sz="1600" dirty="0">
                <a:solidFill>
                  <a:srgbClr val="080808"/>
                </a:solidFill>
                <a:effectLst/>
                <a:latin typeface="JetBrains Mono"/>
              </a:rPr>
              <a:t>)</a:t>
            </a:r>
            <a:br>
              <a:rPr lang="en-IN" sz="1600" dirty="0">
                <a:solidFill>
                  <a:srgbClr val="080808"/>
                </a:solidFill>
                <a:effectLst/>
                <a:latin typeface="JetBrains Mono"/>
              </a:rPr>
            </a:br>
            <a:r>
              <a:rPr lang="en-IN" sz="1600" dirty="0">
                <a:solidFill>
                  <a:srgbClr val="000080"/>
                </a:solidFill>
                <a:effectLst/>
                <a:latin typeface="JetBrains Mono"/>
              </a:rPr>
              <a:t>print</a:t>
            </a:r>
            <a:r>
              <a:rPr lang="en-IN" sz="1600" dirty="0">
                <a:solidFill>
                  <a:srgbClr val="080808"/>
                </a:solidFill>
                <a:effectLst/>
                <a:latin typeface="JetBrains Mono"/>
              </a:rPr>
              <a:t>(transposed)</a:t>
            </a:r>
          </a:p>
        </p:txBody>
      </p:sp>
      <p:pic>
        <p:nvPicPr>
          <p:cNvPr id="3074" name="Picture 2" descr="Generated image">
            <a:extLst>
              <a:ext uri="{FF2B5EF4-FFF2-40B4-BE49-F238E27FC236}">
                <a16:creationId xmlns:a16="http://schemas.microsoft.com/office/drawing/2014/main" id="{55C8DFD8-FA37-701A-D441-FE612D431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225" y="1610017"/>
            <a:ext cx="2954504" cy="443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99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4E27B-00A7-22E6-543A-10BB266EE2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6F376-2D60-A38B-9F32-B10E14F7D395}"/>
              </a:ext>
            </a:extLst>
          </p:cNvPr>
          <p:cNvSpPr>
            <a:spLocks noGrp="1"/>
          </p:cNvSpPr>
          <p:nvPr>
            <p:ph type="title"/>
          </p:nvPr>
        </p:nvSpPr>
        <p:spPr>
          <a:xfrm>
            <a:off x="685950" y="571697"/>
            <a:ext cx="10807652" cy="440488"/>
          </a:xfrm>
        </p:spPr>
        <p:txBody>
          <a:bodyPr/>
          <a:lstStyle/>
          <a:p>
            <a:r>
              <a:rPr lang="en-US" altLang="en-US" sz="2800" dirty="0">
                <a:latin typeface="Times New Roman" panose="02020603050405020304" pitchFamily="18" charset="0"/>
                <a:ea typeface="ＭＳ Ｐゴシック" panose="020B0600070205080204" pitchFamily="34" charset="-128"/>
                <a:cs typeface="Times New Roman" panose="02020603050405020304" pitchFamily="18" charset="0"/>
              </a:rPr>
              <a:t>Statistical Operations</a:t>
            </a:r>
          </a:p>
        </p:txBody>
      </p:sp>
      <p:sp>
        <p:nvSpPr>
          <p:cNvPr id="7" name="TextBox 6">
            <a:extLst>
              <a:ext uri="{FF2B5EF4-FFF2-40B4-BE49-F238E27FC236}">
                <a16:creationId xmlns:a16="http://schemas.microsoft.com/office/drawing/2014/main" id="{7795B132-109A-53F5-8F62-319AC0FBF0AC}"/>
              </a:ext>
            </a:extLst>
          </p:cNvPr>
          <p:cNvSpPr txBox="1"/>
          <p:nvPr/>
        </p:nvSpPr>
        <p:spPr>
          <a:xfrm>
            <a:off x="685950" y="1115695"/>
            <a:ext cx="10807652" cy="4663905"/>
          </a:xfrm>
          <a:prstGeom prst="rect">
            <a:avLst/>
          </a:prstGeom>
          <a:noFill/>
        </p:spPr>
        <p:txBody>
          <a:bodyPr wrap="square">
            <a:spAutoFit/>
          </a:bodyPr>
          <a:lstStyle/>
          <a:p>
            <a:pPr>
              <a:lnSpc>
                <a:spcPct val="150000"/>
              </a:lnSpc>
              <a:buNone/>
            </a:pPr>
            <a:r>
              <a:rPr lang="en-IN" sz="2000" b="1" dirty="0">
                <a:latin typeface="Times New Roman" panose="02020603050405020304" pitchFamily="18" charset="0"/>
                <a:cs typeface="Times New Roman" panose="02020603050405020304" pitchFamily="18" charset="0"/>
              </a:rPr>
              <a:t>Some Common NumPy Functions are : </a:t>
            </a:r>
          </a:p>
          <a:p>
            <a:pPr>
              <a:lnSpc>
                <a:spcPct val="150000"/>
              </a:lnSpc>
              <a:buNone/>
            </a:pPr>
            <a:endParaRPr lang="en-IN" sz="2000" b="1"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Sum:</a:t>
            </a:r>
            <a:r>
              <a:rPr lang="en-IN" sz="2000" dirty="0">
                <a:latin typeface="Times New Roman" panose="02020603050405020304" pitchFamily="18" charset="0"/>
                <a:cs typeface="Times New Roman" panose="02020603050405020304" pitchFamily="18" charset="0"/>
              </a:rPr>
              <a:t> </a:t>
            </a:r>
            <a:r>
              <a:rPr lang="en-IN" dirty="0" err="1">
                <a:latin typeface="Courier New" panose="02070309020205020404" pitchFamily="49" charset="0"/>
              </a:rPr>
              <a:t>np.sum</a:t>
            </a:r>
            <a:r>
              <a:rPr lang="en-IN" dirty="0">
                <a:latin typeface="Courier New" panose="02070309020205020404" pitchFamily="49" charset="0"/>
              </a:rPr>
              <a:t>(arr)</a:t>
            </a:r>
            <a:r>
              <a:rPr lang="en-IN" dirty="0"/>
              <a:t> → </a:t>
            </a:r>
            <a:r>
              <a:rPr lang="en-IN" sz="2000" dirty="0">
                <a:latin typeface="Times New Roman" panose="02020603050405020304" pitchFamily="18" charset="0"/>
                <a:cs typeface="Times New Roman" panose="02020603050405020304" pitchFamily="18" charset="0"/>
              </a:rPr>
              <a:t>Total of all elements</a:t>
            </a:r>
          </a:p>
          <a:p>
            <a:pPr>
              <a:lnSpc>
                <a:spcPct val="150000"/>
              </a:lnSpc>
            </a:pPr>
            <a:r>
              <a:rPr lang="en-IN" sz="2000" b="1" dirty="0">
                <a:latin typeface="Times New Roman" panose="02020603050405020304" pitchFamily="18" charset="0"/>
                <a:cs typeface="Times New Roman" panose="02020603050405020304" pitchFamily="18" charset="0"/>
              </a:rPr>
              <a:t>Mean:</a:t>
            </a:r>
            <a:r>
              <a:rPr lang="en-IN" sz="2000" dirty="0">
                <a:latin typeface="Times New Roman" panose="02020603050405020304" pitchFamily="18" charset="0"/>
                <a:cs typeface="Times New Roman" panose="02020603050405020304" pitchFamily="18" charset="0"/>
              </a:rPr>
              <a:t> </a:t>
            </a:r>
            <a:r>
              <a:rPr lang="en-IN" dirty="0" err="1">
                <a:latin typeface="Courier New" panose="02070309020205020404" pitchFamily="49" charset="0"/>
              </a:rPr>
              <a:t>np.mean</a:t>
            </a:r>
            <a:r>
              <a:rPr lang="en-IN" dirty="0">
                <a:latin typeface="Courier New" panose="02070309020205020404" pitchFamily="49" charset="0"/>
              </a:rPr>
              <a:t>(arr)</a:t>
            </a:r>
            <a:r>
              <a:rPr lang="en-IN" dirty="0"/>
              <a:t> → </a:t>
            </a:r>
            <a:r>
              <a:rPr lang="en-IN" sz="2000" dirty="0">
                <a:latin typeface="Times New Roman" panose="02020603050405020304" pitchFamily="18" charset="0"/>
                <a:cs typeface="Times New Roman" panose="02020603050405020304" pitchFamily="18" charset="0"/>
              </a:rPr>
              <a:t>Average value</a:t>
            </a:r>
          </a:p>
          <a:p>
            <a:pPr>
              <a:lnSpc>
                <a:spcPct val="150000"/>
              </a:lnSpc>
            </a:pPr>
            <a:r>
              <a:rPr lang="en-IN" sz="2000" b="1" dirty="0">
                <a:latin typeface="Times New Roman" panose="02020603050405020304" pitchFamily="18" charset="0"/>
                <a:cs typeface="Times New Roman" panose="02020603050405020304" pitchFamily="18" charset="0"/>
              </a:rPr>
              <a:t>Median:</a:t>
            </a:r>
            <a:r>
              <a:rPr lang="en-IN" sz="2000" dirty="0">
                <a:latin typeface="Times New Roman" panose="02020603050405020304" pitchFamily="18" charset="0"/>
                <a:cs typeface="Times New Roman" panose="02020603050405020304" pitchFamily="18" charset="0"/>
              </a:rPr>
              <a:t> </a:t>
            </a:r>
            <a:r>
              <a:rPr lang="en-IN" dirty="0" err="1">
                <a:latin typeface="Courier New" panose="02070309020205020404" pitchFamily="49" charset="0"/>
              </a:rPr>
              <a:t>np.median</a:t>
            </a:r>
            <a:r>
              <a:rPr lang="en-IN" dirty="0">
                <a:latin typeface="Courier New" panose="02070309020205020404" pitchFamily="49" charset="0"/>
              </a:rPr>
              <a:t>(arr)</a:t>
            </a:r>
            <a:r>
              <a:rPr lang="en-IN" dirty="0"/>
              <a:t> → </a:t>
            </a:r>
            <a:r>
              <a:rPr lang="en-IN" sz="2000" dirty="0">
                <a:latin typeface="Times New Roman" panose="02020603050405020304" pitchFamily="18" charset="0"/>
                <a:cs typeface="Times New Roman" panose="02020603050405020304" pitchFamily="18" charset="0"/>
              </a:rPr>
              <a:t>Middle value</a:t>
            </a:r>
          </a:p>
          <a:p>
            <a:pPr>
              <a:lnSpc>
                <a:spcPct val="150000"/>
              </a:lnSpc>
            </a:pPr>
            <a:r>
              <a:rPr lang="en-IN" sz="2000" b="1" dirty="0">
                <a:latin typeface="Times New Roman" panose="02020603050405020304" pitchFamily="18" charset="0"/>
                <a:cs typeface="Times New Roman" panose="02020603050405020304" pitchFamily="18" charset="0"/>
              </a:rPr>
              <a:t>Standard Deviation / Variance:</a:t>
            </a:r>
            <a:r>
              <a:rPr lang="en-IN" sz="2000" dirty="0">
                <a:latin typeface="Times New Roman" panose="02020603050405020304" pitchFamily="18" charset="0"/>
                <a:cs typeface="Times New Roman" panose="02020603050405020304" pitchFamily="18" charset="0"/>
              </a:rPr>
              <a:t> </a:t>
            </a:r>
            <a:r>
              <a:rPr lang="en-IN" dirty="0" err="1">
                <a:latin typeface="Courier New" panose="02070309020205020404" pitchFamily="49" charset="0"/>
              </a:rPr>
              <a:t>np.std</a:t>
            </a:r>
            <a:r>
              <a:rPr lang="en-IN" dirty="0">
                <a:latin typeface="Courier New" panose="02070309020205020404" pitchFamily="49" charset="0"/>
              </a:rPr>
              <a:t>(arr)</a:t>
            </a:r>
            <a:r>
              <a:rPr lang="en-IN" dirty="0"/>
              <a:t>, </a:t>
            </a:r>
            <a:r>
              <a:rPr lang="en-IN" dirty="0" err="1">
                <a:latin typeface="Courier New" panose="02070309020205020404" pitchFamily="49" charset="0"/>
              </a:rPr>
              <a:t>np.var</a:t>
            </a:r>
            <a:r>
              <a:rPr lang="en-IN" dirty="0">
                <a:latin typeface="Courier New" panose="02070309020205020404" pitchFamily="49" charset="0"/>
              </a:rPr>
              <a:t>(arr)</a:t>
            </a:r>
            <a:r>
              <a:rPr lang="en-IN" dirty="0"/>
              <a:t> → </a:t>
            </a:r>
            <a:r>
              <a:rPr lang="en-IN" sz="2000" dirty="0">
                <a:latin typeface="Times New Roman" panose="02020603050405020304" pitchFamily="18" charset="0"/>
                <a:cs typeface="Times New Roman" panose="02020603050405020304" pitchFamily="18" charset="0"/>
              </a:rPr>
              <a:t>Measure of spread</a:t>
            </a:r>
          </a:p>
          <a:p>
            <a:pPr>
              <a:lnSpc>
                <a:spcPct val="150000"/>
              </a:lnSpc>
            </a:pPr>
            <a:r>
              <a:rPr lang="en-IN" sz="2000" b="1" dirty="0">
                <a:latin typeface="Times New Roman" panose="02020603050405020304" pitchFamily="18" charset="0"/>
                <a:cs typeface="Times New Roman" panose="02020603050405020304" pitchFamily="18" charset="0"/>
              </a:rPr>
              <a:t>Minimum / Maximum:</a:t>
            </a:r>
            <a:r>
              <a:rPr lang="en-IN" sz="2000" dirty="0">
                <a:latin typeface="Times New Roman" panose="02020603050405020304" pitchFamily="18" charset="0"/>
                <a:cs typeface="Times New Roman" panose="02020603050405020304" pitchFamily="18" charset="0"/>
              </a:rPr>
              <a:t> </a:t>
            </a:r>
            <a:r>
              <a:rPr lang="en-IN" dirty="0" err="1">
                <a:latin typeface="Courier New" panose="02070309020205020404" pitchFamily="49" charset="0"/>
              </a:rPr>
              <a:t>np.min</a:t>
            </a:r>
            <a:r>
              <a:rPr lang="en-IN" dirty="0">
                <a:latin typeface="Courier New" panose="02070309020205020404" pitchFamily="49" charset="0"/>
              </a:rPr>
              <a:t>(arr)</a:t>
            </a:r>
            <a:r>
              <a:rPr lang="en-IN" dirty="0"/>
              <a:t>, </a:t>
            </a:r>
            <a:r>
              <a:rPr lang="en-IN" dirty="0" err="1">
                <a:latin typeface="Courier New" panose="02070309020205020404" pitchFamily="49" charset="0"/>
              </a:rPr>
              <a:t>np.max</a:t>
            </a:r>
            <a:r>
              <a:rPr lang="en-IN" dirty="0">
                <a:latin typeface="Courier New" panose="02070309020205020404" pitchFamily="49" charset="0"/>
              </a:rPr>
              <a:t>(arr)</a:t>
            </a:r>
            <a:r>
              <a:rPr lang="en-IN" dirty="0"/>
              <a:t> → </a:t>
            </a:r>
            <a:r>
              <a:rPr lang="en-IN" sz="2000" dirty="0">
                <a:latin typeface="Times New Roman" panose="02020603050405020304" pitchFamily="18" charset="0"/>
                <a:cs typeface="Times New Roman" panose="02020603050405020304" pitchFamily="18" charset="0"/>
              </a:rPr>
              <a:t>Smallest and largest values</a:t>
            </a:r>
          </a:p>
          <a:p>
            <a:pPr>
              <a:lnSpc>
                <a:spcPct val="150000"/>
              </a:lnSpc>
            </a:pPr>
            <a:r>
              <a:rPr lang="en-IN" sz="2000" b="1" dirty="0">
                <a:latin typeface="Times New Roman" panose="02020603050405020304" pitchFamily="18" charset="0"/>
                <a:cs typeface="Times New Roman" panose="02020603050405020304" pitchFamily="18" charset="0"/>
              </a:rPr>
              <a:t>Axis-wise operations:</a:t>
            </a:r>
            <a:endParaRPr lang="en-IN" sz="20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IN" dirty="0" err="1">
                <a:latin typeface="Courier New" panose="02070309020205020404" pitchFamily="49" charset="0"/>
              </a:rPr>
              <a:t>arr.sum</a:t>
            </a:r>
            <a:r>
              <a:rPr lang="en-IN" dirty="0">
                <a:latin typeface="Courier New" panose="02070309020205020404" pitchFamily="49" charset="0"/>
              </a:rPr>
              <a:t>(axis=0)</a:t>
            </a:r>
            <a:r>
              <a:rPr lang="en-IN" dirty="0"/>
              <a:t> → </a:t>
            </a:r>
            <a:r>
              <a:rPr lang="en-IN" sz="2000" dirty="0">
                <a:latin typeface="Times New Roman" panose="02020603050405020304" pitchFamily="18" charset="0"/>
                <a:cs typeface="Times New Roman" panose="02020603050405020304" pitchFamily="18" charset="0"/>
              </a:rPr>
              <a:t>Sum of each column</a:t>
            </a:r>
          </a:p>
          <a:p>
            <a:pPr marL="742950" lvl="1" indent="-285750">
              <a:lnSpc>
                <a:spcPct val="150000"/>
              </a:lnSpc>
              <a:buFont typeface="Arial" panose="020B0604020202020204" pitchFamily="34" charset="0"/>
              <a:buChar char="•"/>
            </a:pPr>
            <a:r>
              <a:rPr lang="en-IN" dirty="0" err="1">
                <a:latin typeface="Courier New" panose="02070309020205020404" pitchFamily="49" charset="0"/>
              </a:rPr>
              <a:t>arr.sum</a:t>
            </a:r>
            <a:r>
              <a:rPr lang="en-IN" dirty="0">
                <a:latin typeface="Courier New" panose="02070309020205020404" pitchFamily="49" charset="0"/>
              </a:rPr>
              <a:t>(axis=1)</a:t>
            </a:r>
            <a:r>
              <a:rPr lang="en-IN" dirty="0"/>
              <a:t> → </a:t>
            </a:r>
            <a:r>
              <a:rPr lang="en-IN" sz="2000" dirty="0">
                <a:latin typeface="Times New Roman" panose="02020603050405020304" pitchFamily="18" charset="0"/>
                <a:cs typeface="Times New Roman" panose="02020603050405020304" pitchFamily="18" charset="0"/>
              </a:rPr>
              <a:t>Sum of each row</a:t>
            </a:r>
          </a:p>
        </p:txBody>
      </p:sp>
    </p:spTree>
    <p:extLst>
      <p:ext uri="{BB962C8B-B14F-4D97-AF65-F5344CB8AC3E}">
        <p14:creationId xmlns:p14="http://schemas.microsoft.com/office/powerpoint/2010/main" val="1981297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3863</Words>
  <Application>Microsoft Office PowerPoint</Application>
  <PresentationFormat>Widescreen</PresentationFormat>
  <Paragraphs>449</Paragraphs>
  <Slides>38</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Arial MT</vt:lpstr>
      <vt:lpstr>Arial,Sans-Serif</vt:lpstr>
      <vt:lpstr>Calibri</vt:lpstr>
      <vt:lpstr>Calibri Light</vt:lpstr>
      <vt:lpstr>Courier New</vt:lpstr>
      <vt:lpstr>JetBrains Mono</vt:lpstr>
      <vt:lpstr>Roboto Light</vt:lpstr>
      <vt:lpstr>Roboto Thin</vt:lpstr>
      <vt:lpstr>Times New Roman</vt:lpstr>
      <vt:lpstr>Office Theme</vt:lpstr>
      <vt:lpstr>Introduction to NumPy</vt:lpstr>
      <vt:lpstr>PowerPoint Presentation</vt:lpstr>
      <vt:lpstr>Why Use NumPy?</vt:lpstr>
      <vt:lpstr>Installing &amp; Importing NumPy</vt:lpstr>
      <vt:lpstr>Creating Arrays</vt:lpstr>
      <vt:lpstr>Array Operations</vt:lpstr>
      <vt:lpstr>Array Manipulation</vt:lpstr>
      <vt:lpstr>Example of Array Manipulation</vt:lpstr>
      <vt:lpstr>Statistical Operations</vt:lpstr>
      <vt:lpstr>Example of Statistical Operations</vt:lpstr>
      <vt:lpstr>Generating Random Numbers with NumPy</vt:lpstr>
      <vt:lpstr>Example of Statistical Operations</vt:lpstr>
      <vt:lpstr>NumPy vs Python List</vt:lpstr>
      <vt:lpstr>Pandas Basics</vt:lpstr>
      <vt:lpstr>Pandas Basics</vt:lpstr>
      <vt:lpstr>Pandas Basics</vt:lpstr>
      <vt:lpstr>Pandas Basics</vt:lpstr>
      <vt:lpstr>Pandas Basics</vt:lpstr>
      <vt:lpstr>Pandas Basics</vt:lpstr>
      <vt:lpstr>Pandas Basics</vt:lpstr>
      <vt:lpstr>Pandas Basics</vt:lpstr>
      <vt:lpstr>Pandas Basics</vt:lpstr>
      <vt:lpstr>Pandas Basics</vt:lpstr>
      <vt:lpstr>Comparison of Pandas with SQL</vt:lpstr>
      <vt:lpstr>Why compare Pandas and SQL?</vt:lpstr>
      <vt:lpstr>SQL Table vs. Pandas DataFrame</vt:lpstr>
      <vt:lpstr>Selecting and Filtering (SELECT &amp; WHERE)</vt:lpstr>
      <vt:lpstr>Combining Tables (JOIN)</vt:lpstr>
      <vt:lpstr>Aggregating Data (GROUP BY)</vt:lpstr>
      <vt:lpstr>Other Common Operations</vt:lpstr>
      <vt:lpstr>When to Use Which?</vt:lpstr>
      <vt:lpstr>Pandas: Data Cleaning</vt:lpstr>
      <vt:lpstr>Data Cleaning</vt:lpstr>
      <vt:lpstr>Data Cleaning</vt:lpstr>
      <vt:lpstr>Data Cleaning</vt:lpstr>
      <vt:lpstr>Data Cleaning</vt:lpstr>
      <vt:lpstr>Data Cleaning</vt:lpstr>
      <vt:lpstr>Data Cleaning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Renu  Jindal</dc:creator>
  <cp:lastModifiedBy>Renu  Jindal</cp:lastModifiedBy>
  <cp:revision>1</cp:revision>
  <dcterms:created xsi:type="dcterms:W3CDTF">2025-11-21T11:07:17Z</dcterms:created>
  <dcterms:modified xsi:type="dcterms:W3CDTF">2025-11-21T11:27:40Z</dcterms:modified>
</cp:coreProperties>
</file>